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3" r:id="rId1"/>
  </p:sldMasterIdLst>
  <p:notesMasterIdLst>
    <p:notesMasterId r:id="rId4"/>
  </p:notesMasterIdLst>
  <p:handoutMasterIdLst>
    <p:handoutMasterId r:id="rId5"/>
  </p:handoutMasterIdLst>
  <p:sldIdLst>
    <p:sldId id="267" r:id="rId2"/>
    <p:sldId id="268" r:id="rId3"/>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4F4F4"/>
    <a:srgbClr val="FF3399"/>
    <a:srgbClr val="8E5414"/>
    <a:srgbClr val="FF5050"/>
    <a:srgbClr val="FF7C80"/>
    <a:srgbClr val="FF9999"/>
    <a:srgbClr val="E6D6C3"/>
    <a:srgbClr val="EAE0DE"/>
    <a:srgbClr val="7323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3174" y="60"/>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CBC2292-F26B-4D82-B8C5-2CA2AE1AA5BA}" type="datetimeFigureOut">
              <a:rPr kumimoji="1" lang="ja-JP" altLang="en-US" smtClean="0"/>
              <a:t>2025/5/16</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99F3B7C-A9B3-4F75-81F9-E9BBE0609023}" type="slidenum">
              <a:rPr kumimoji="1" lang="ja-JP" altLang="en-US" smtClean="0"/>
              <a:t>‹#›</a:t>
            </a:fld>
            <a:endParaRPr kumimoji="1" lang="ja-JP" altLang="en-US"/>
          </a:p>
        </p:txBody>
      </p:sp>
    </p:spTree>
    <p:extLst>
      <p:ext uri="{BB962C8B-B14F-4D97-AF65-F5344CB8AC3E}">
        <p14:creationId xmlns:p14="http://schemas.microsoft.com/office/powerpoint/2010/main" val="34296491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0791" tIns="45395" rIns="90791" bIns="453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5029"/>
          </a:xfrm>
          <a:prstGeom prst="rect">
            <a:avLst/>
          </a:prstGeom>
        </p:spPr>
        <p:txBody>
          <a:bodyPr vert="horz" lIns="90791" tIns="45395" rIns="90791" bIns="45395" rtlCol="0"/>
          <a:lstStyle>
            <a:lvl1pPr algn="r">
              <a:defRPr sz="1200"/>
            </a:lvl1pPr>
          </a:lstStyle>
          <a:p>
            <a:fld id="{70F99883-74AE-4A2C-81B7-5B86A08198C0}" type="datetimeFigureOut">
              <a:rPr kumimoji="1" lang="ja-JP" altLang="en-US" smtClean="0"/>
              <a:t>2025/5/16</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91" tIns="45395" rIns="90791" bIns="45395"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91" tIns="45395" rIns="90791" bIns="453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7"/>
            <a:ext cx="2918830" cy="495028"/>
          </a:xfrm>
          <a:prstGeom prst="rect">
            <a:avLst/>
          </a:prstGeom>
        </p:spPr>
        <p:txBody>
          <a:bodyPr vert="horz" lIns="90791" tIns="45395" rIns="90791" bIns="453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7"/>
            <a:ext cx="2918830" cy="495028"/>
          </a:xfrm>
          <a:prstGeom prst="rect">
            <a:avLst/>
          </a:prstGeom>
        </p:spPr>
        <p:txBody>
          <a:bodyPr vert="horz" lIns="90791" tIns="45395" rIns="90791" bIns="45395"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hf sldNum="0" hdr="0" ftr="0" dt="0"/>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07836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5/16/2025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5/16/2025</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microsoft.com/office/2007/relationships/hdphoto" Target="../media/hdphoto1.wdp"/><Relationship Id="rId12"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Npgcfile1\share\ZENTAI\企画部・企画課\ほしょまる[正式画像]\名刺ロゴ\ロゴ-1_BO.png"/>
          <p:cNvPicPr>
            <a:picLocks noChangeAspect="1" noChangeArrowheads="1"/>
          </p:cNvPicPr>
          <p:nvPr/>
        </p:nvPicPr>
        <p:blipFill rotWithShape="1">
          <a:blip r:embed="rId3">
            <a:extLst>
              <a:ext uri="{28A0092B-C50C-407E-A947-70E740481C1C}">
                <a14:useLocalDpi xmlns:a14="http://schemas.microsoft.com/office/drawing/2010/main" val="0"/>
              </a:ext>
            </a:extLst>
          </a:blip>
          <a:srcRect l="24590"/>
          <a:stretch/>
        </p:blipFill>
        <p:spPr bwMode="auto">
          <a:xfrm>
            <a:off x="5361912" y="10098271"/>
            <a:ext cx="2032411" cy="681228"/>
          </a:xfrm>
          <a:prstGeom prst="rect">
            <a:avLst/>
          </a:prstGeom>
          <a:noFill/>
          <a:extLst>
            <a:ext uri="{909E8E84-426E-40DD-AFC4-6F175D3DCCD1}">
              <a14:hiddenFill xmlns:a14="http://schemas.microsoft.com/office/drawing/2010/main">
                <a:solidFill>
                  <a:srgbClr val="FFFFFF"/>
                </a:solidFill>
              </a14:hiddenFill>
            </a:ext>
          </a:extLst>
        </p:spPr>
      </p:pic>
      <p:sp>
        <p:nvSpPr>
          <p:cNvPr id="67" name="テキスト ボックス 66"/>
          <p:cNvSpPr txBox="1"/>
          <p:nvPr/>
        </p:nvSpPr>
        <p:spPr>
          <a:xfrm rot="622493">
            <a:off x="5271483" y="474725"/>
            <a:ext cx="2243490" cy="542062"/>
          </a:xfrm>
          <a:prstGeom prst="rect">
            <a:avLst/>
          </a:prstGeom>
          <a:noFill/>
        </p:spPr>
        <p:txBody>
          <a:bodyPr wrap="square" lIns="0" tIns="72000" rIns="0" bIns="0" rtlCol="0" anchor="ctr" anchorCtr="0">
            <a:spAutoFit/>
          </a:bodyPr>
          <a:lstStyle/>
          <a:p>
            <a:pPr algn="ctr">
              <a:lnSpc>
                <a:spcPts val="3600"/>
              </a:lnSpc>
            </a:pPr>
            <a:r>
              <a:rPr lang="ja-JP" altLang="en-US" sz="3200" b="1" u="sng" dirty="0">
                <a:solidFill>
                  <a:srgbClr val="FF3399"/>
                </a:solidFill>
                <a:latin typeface="メイリオ" panose="020B0604030504040204" pitchFamily="50" charset="-128"/>
                <a:ea typeface="メイリオ" panose="020B0604030504040204" pitchFamily="50" charset="-128"/>
                <a:cs typeface="メイリオ" panose="020B0604030504040204" pitchFamily="50" charset="-128"/>
              </a:rPr>
              <a:t>参加費無料</a:t>
            </a:r>
            <a:endParaRPr kumimoji="1" lang="ja-JP" altLang="en-US" sz="3200" b="1" u="sng" dirty="0">
              <a:solidFill>
                <a:srgbClr val="FF339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p:cNvSpPr txBox="1"/>
          <p:nvPr/>
        </p:nvSpPr>
        <p:spPr>
          <a:xfrm>
            <a:off x="381252" y="10313228"/>
            <a:ext cx="4247271" cy="215444"/>
          </a:xfrm>
          <a:prstGeom prst="rect">
            <a:avLst/>
          </a:prstGeom>
          <a:noFill/>
        </p:spPr>
        <p:txBody>
          <a:bodyPr wrap="square" lIns="0" tIns="0" rIns="0" bIns="0" rtlCol="0" anchor="ctr" anchorCtr="0">
            <a:spAutoFit/>
          </a:bodyPr>
          <a:lstStyle/>
          <a:p>
            <a:r>
              <a:rPr lang="ja-JP" altLang="en-US" sz="1400" b="1" spc="50" dirty="0">
                <a:solidFill>
                  <a:srgbClr val="FF3399"/>
                </a:solidFill>
                <a:latin typeface="メイリオ" panose="020B0604030504040204" pitchFamily="50" charset="-128"/>
                <a:ea typeface="メイリオ" panose="020B0604030504040204" pitchFamily="50" charset="-128"/>
                <a:cs typeface="メイリオ" panose="020B0604030504040204" pitchFamily="50" charset="-128"/>
              </a:rPr>
              <a:t>お問い合わせ・お申込みは裏面をご記入下さい</a:t>
            </a:r>
          </a:p>
        </p:txBody>
      </p:sp>
      <p:grpSp>
        <p:nvGrpSpPr>
          <p:cNvPr id="15" name="グループ化 14">
            <a:extLst>
              <a:ext uri="{FF2B5EF4-FFF2-40B4-BE49-F238E27FC236}">
                <a16:creationId xmlns:a16="http://schemas.microsoft.com/office/drawing/2014/main" id="{5B0FB5FD-00D8-4172-8F3F-5D3CA9D2ABCE}"/>
              </a:ext>
            </a:extLst>
          </p:cNvPr>
          <p:cNvGrpSpPr/>
          <p:nvPr/>
        </p:nvGrpSpPr>
        <p:grpSpPr>
          <a:xfrm>
            <a:off x="466729" y="2846788"/>
            <a:ext cx="6839295" cy="1192762"/>
            <a:chOff x="466729" y="7644927"/>
            <a:chExt cx="6839295" cy="1192762"/>
          </a:xfrm>
        </p:grpSpPr>
        <p:grpSp>
          <p:nvGrpSpPr>
            <p:cNvPr id="22" name="グループ化 21"/>
            <p:cNvGrpSpPr/>
            <p:nvPr/>
          </p:nvGrpSpPr>
          <p:grpSpPr>
            <a:xfrm>
              <a:off x="466729" y="7644927"/>
              <a:ext cx="2091734" cy="1192762"/>
              <a:chOff x="-2617273" y="1689115"/>
              <a:chExt cx="2091734" cy="1192762"/>
            </a:xfrm>
          </p:grpSpPr>
          <p:pic>
            <p:nvPicPr>
              <p:cNvPr id="6" name="Picture 8" descr="C:\Users\TSUKAMOTO\Desktop\アスクル\セミナー\白.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7273" y="1689115"/>
                <a:ext cx="2091734" cy="1192762"/>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2516326" y="2054661"/>
                <a:ext cx="1889839" cy="461665"/>
              </a:xfrm>
              <a:prstGeom prst="rect">
                <a:avLst/>
              </a:prstGeom>
            </p:spPr>
            <p:txBody>
              <a:bodyPr wrap="square">
                <a:spAutoFit/>
              </a:bodyPr>
              <a:lstStyle/>
              <a:p>
                <a:r>
                  <a:rPr lang="ja-JP" altLang="en-US" sz="1200" b="1" dirty="0">
                    <a:solidFill>
                      <a:srgbClr val="002060"/>
                    </a:solidFill>
                    <a:latin typeface="小塚ゴシック Pro B" pitchFamily="34" charset="-128"/>
                    <a:ea typeface="小塚ゴシック Pro B" pitchFamily="34" charset="-128"/>
                  </a:rPr>
                  <a:t>後継者として、事業承継をスムーズに行いたい。</a:t>
                </a:r>
                <a:endParaRPr lang="en-US" altLang="ja-JP" sz="1200" b="1" dirty="0">
                  <a:solidFill>
                    <a:srgbClr val="002060"/>
                  </a:solidFill>
                  <a:latin typeface="小塚ゴシック Pro B" pitchFamily="34" charset="-128"/>
                  <a:ea typeface="小塚ゴシック Pro B" pitchFamily="34" charset="-128"/>
                </a:endParaRPr>
              </a:p>
            </p:txBody>
          </p:sp>
        </p:grpSp>
        <p:grpSp>
          <p:nvGrpSpPr>
            <p:cNvPr id="24" name="グループ化 23"/>
            <p:cNvGrpSpPr/>
            <p:nvPr/>
          </p:nvGrpSpPr>
          <p:grpSpPr>
            <a:xfrm>
              <a:off x="5109443" y="7665442"/>
              <a:ext cx="2196581" cy="1155412"/>
              <a:chOff x="-2682063" y="4573852"/>
              <a:chExt cx="2196581" cy="1155412"/>
            </a:xfrm>
          </p:grpSpPr>
          <p:pic>
            <p:nvPicPr>
              <p:cNvPr id="10" name="Picture 8" descr="C:\Users\TSUKAMOTO\Desktop\アスクル\セミナー\白.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2063" y="4573852"/>
                <a:ext cx="2196581" cy="1155412"/>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2481458" y="4918884"/>
                <a:ext cx="1974513" cy="461665"/>
              </a:xfrm>
              <a:prstGeom prst="rect">
                <a:avLst/>
              </a:prstGeom>
            </p:spPr>
            <p:txBody>
              <a:bodyPr wrap="square">
                <a:spAutoFit/>
              </a:bodyPr>
              <a:lstStyle/>
              <a:p>
                <a:r>
                  <a:rPr lang="ja-JP" altLang="en-US" sz="1200" b="1" dirty="0">
                    <a:solidFill>
                      <a:srgbClr val="002060"/>
                    </a:solidFill>
                    <a:latin typeface="小塚ゴシック Pro B" pitchFamily="34" charset="-128"/>
                    <a:ea typeface="小塚ゴシック Pro B" pitchFamily="34" charset="-128"/>
                  </a:rPr>
                  <a:t>後継者としての悩みを</a:t>
                </a:r>
                <a:endParaRPr lang="en-US" altLang="ja-JP" sz="1200" b="1" dirty="0">
                  <a:solidFill>
                    <a:srgbClr val="002060"/>
                  </a:solidFill>
                  <a:latin typeface="小塚ゴシック Pro B" pitchFamily="34" charset="-128"/>
                  <a:ea typeface="小塚ゴシック Pro B" pitchFamily="34" charset="-128"/>
                </a:endParaRPr>
              </a:p>
              <a:p>
                <a:r>
                  <a:rPr lang="ja-JP" altLang="en-US" sz="1200" b="1" dirty="0">
                    <a:solidFill>
                      <a:srgbClr val="002060"/>
                    </a:solidFill>
                    <a:latin typeface="小塚ゴシック Pro B" pitchFamily="34" charset="-128"/>
                    <a:ea typeface="小塚ゴシック Pro B" pitchFamily="34" charset="-128"/>
                  </a:rPr>
                  <a:t>解決したい。</a:t>
                </a:r>
                <a:endParaRPr lang="en-US" altLang="ja-JP" sz="1200" b="1" dirty="0">
                  <a:solidFill>
                    <a:srgbClr val="002060"/>
                  </a:solidFill>
                  <a:latin typeface="小塚ゴシック Pro B" pitchFamily="34" charset="-128"/>
                  <a:ea typeface="小塚ゴシック Pro B" pitchFamily="34" charset="-128"/>
                </a:endParaRPr>
              </a:p>
            </p:txBody>
          </p:sp>
        </p:grpSp>
        <p:grpSp>
          <p:nvGrpSpPr>
            <p:cNvPr id="23" name="グループ化 22"/>
            <p:cNvGrpSpPr/>
            <p:nvPr/>
          </p:nvGrpSpPr>
          <p:grpSpPr>
            <a:xfrm>
              <a:off x="2754499" y="7661761"/>
              <a:ext cx="2173328" cy="1159093"/>
              <a:chOff x="-2658071" y="3142572"/>
              <a:chExt cx="2173328" cy="1159093"/>
            </a:xfrm>
          </p:grpSpPr>
          <p:pic>
            <p:nvPicPr>
              <p:cNvPr id="14" name="Picture 9" descr="C:\Users\TSUKAMOTO\Desktop\アスクル\セミナー\青.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58071" y="3142572"/>
                <a:ext cx="2173328" cy="1159093"/>
              </a:xfrm>
              <a:prstGeom prst="rect">
                <a:avLst/>
              </a:prstGeom>
              <a:noFill/>
              <a:extLst>
                <a:ext uri="{909E8E84-426E-40DD-AFC4-6F175D3DCCD1}">
                  <a14:hiddenFill xmlns:a14="http://schemas.microsoft.com/office/drawing/2010/main">
                    <a:solidFill>
                      <a:srgbClr val="FFFFFF"/>
                    </a:solidFill>
                  </a14:hiddenFill>
                </a:ext>
              </a:extLst>
            </p:spPr>
          </p:pic>
          <p:sp>
            <p:nvSpPr>
              <p:cNvPr id="36" name="正方形/長方形 35"/>
              <p:cNvSpPr/>
              <p:nvPr/>
            </p:nvSpPr>
            <p:spPr>
              <a:xfrm>
                <a:off x="-2568462" y="3585076"/>
                <a:ext cx="2021150" cy="276999"/>
              </a:xfrm>
              <a:prstGeom prst="rect">
                <a:avLst/>
              </a:prstGeom>
            </p:spPr>
            <p:txBody>
              <a:bodyPr wrap="square">
                <a:spAutoFit/>
              </a:bodyPr>
              <a:lstStyle/>
              <a:p>
                <a:r>
                  <a:rPr lang="ja-JP" altLang="en-US" sz="1200" b="1" dirty="0">
                    <a:solidFill>
                      <a:schemeClr val="bg1"/>
                    </a:solidFill>
                    <a:latin typeface="小塚ゴシック Pro B" pitchFamily="34" charset="-128"/>
                    <a:ea typeface="小塚ゴシック Pro B" pitchFamily="34" charset="-128"/>
                  </a:rPr>
                  <a:t>事業承継計画を作成したい</a:t>
                </a:r>
                <a:endParaRPr lang="en-US" altLang="ja-JP" sz="1200" b="1" dirty="0">
                  <a:solidFill>
                    <a:schemeClr val="bg1"/>
                  </a:solidFill>
                  <a:latin typeface="小塚ゴシック Pro B" pitchFamily="34" charset="-128"/>
                  <a:ea typeface="小塚ゴシック Pro B" pitchFamily="34" charset="-128"/>
                </a:endParaRPr>
              </a:p>
            </p:txBody>
          </p:sp>
        </p:grpSp>
      </p:grpSp>
      <p:grpSp>
        <p:nvGrpSpPr>
          <p:cNvPr id="32" name="グループ化 31">
            <a:extLst>
              <a:ext uri="{FF2B5EF4-FFF2-40B4-BE49-F238E27FC236}">
                <a16:creationId xmlns:a16="http://schemas.microsoft.com/office/drawing/2014/main" id="{9F6AF12C-B374-463A-A7B9-EEECBC5A9827}"/>
              </a:ext>
            </a:extLst>
          </p:cNvPr>
          <p:cNvGrpSpPr/>
          <p:nvPr/>
        </p:nvGrpSpPr>
        <p:grpSpPr>
          <a:xfrm>
            <a:off x="684865" y="4210374"/>
            <a:ext cx="6405844" cy="642913"/>
            <a:chOff x="933284" y="9032132"/>
            <a:chExt cx="6405844" cy="642913"/>
          </a:xfrm>
        </p:grpSpPr>
        <p:sp>
          <p:nvSpPr>
            <p:cNvPr id="27" name="正方形/長方形 26">
              <a:extLst>
                <a:ext uri="{FF2B5EF4-FFF2-40B4-BE49-F238E27FC236}">
                  <a16:creationId xmlns:a16="http://schemas.microsoft.com/office/drawing/2014/main" id="{4E1BFCA5-FC66-4E0B-BCE6-D86E481B68C7}"/>
                </a:ext>
              </a:extLst>
            </p:cNvPr>
            <p:cNvSpPr/>
            <p:nvPr/>
          </p:nvSpPr>
          <p:spPr>
            <a:xfrm>
              <a:off x="933284" y="9032132"/>
              <a:ext cx="6405844" cy="64291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048457" y="9084164"/>
              <a:ext cx="6136651" cy="543995"/>
            </a:xfrm>
            <a:prstGeom prst="rect">
              <a:avLst/>
            </a:prstGeom>
            <a:noFill/>
          </p:spPr>
          <p:txBody>
            <a:bodyPr wrap="square" lIns="0" tIns="0" rIns="0" bIns="0" rtlCol="0" anchor="ctr" anchorCtr="0">
              <a:spAutoFit/>
            </a:bodyPr>
            <a:lstStyle/>
            <a:p>
              <a:pPr>
                <a:lnSpc>
                  <a:spcPct val="130000"/>
                </a:lnSpc>
              </a:pPr>
              <a:r>
                <a:rPr lang="ja-JP" altLang="en-US" sz="1400" b="1" spc="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・この様な想いがある後継者の方は、ぜひご参加ください！</a:t>
              </a:r>
              <a:endParaRPr lang="en-US" altLang="ja-JP" sz="1400" b="1" spc="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30000"/>
                </a:lnSpc>
              </a:pPr>
              <a:r>
                <a:rPr lang="ja-JP" altLang="en-US" sz="1400" b="1" spc="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・事業承継計画が認定されますと、別枠の信用保証制度がご利用できます。</a:t>
              </a:r>
              <a:endParaRPr lang="en-US" altLang="ja-JP" sz="1400" b="1" spc="5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7" name="グループ化 36">
            <a:extLst>
              <a:ext uri="{FF2B5EF4-FFF2-40B4-BE49-F238E27FC236}">
                <a16:creationId xmlns:a16="http://schemas.microsoft.com/office/drawing/2014/main" id="{921C3352-B57E-4FB7-94A7-359D3F005DA1}"/>
              </a:ext>
            </a:extLst>
          </p:cNvPr>
          <p:cNvGrpSpPr/>
          <p:nvPr/>
        </p:nvGrpSpPr>
        <p:grpSpPr>
          <a:xfrm>
            <a:off x="262077" y="1826512"/>
            <a:ext cx="7044242" cy="1000176"/>
            <a:chOff x="314329" y="1160299"/>
            <a:chExt cx="7044242" cy="1000176"/>
          </a:xfrm>
        </p:grpSpPr>
        <p:sp>
          <p:nvSpPr>
            <p:cNvPr id="18" name="正方形/長方形 17">
              <a:extLst>
                <a:ext uri="{FF2B5EF4-FFF2-40B4-BE49-F238E27FC236}">
                  <a16:creationId xmlns:a16="http://schemas.microsoft.com/office/drawing/2014/main" id="{5BBBA939-11AE-4B5C-963B-9EF3B4AA536A}"/>
                </a:ext>
              </a:extLst>
            </p:cNvPr>
            <p:cNvSpPr/>
            <p:nvPr/>
          </p:nvSpPr>
          <p:spPr>
            <a:xfrm>
              <a:off x="1499352" y="1546741"/>
              <a:ext cx="4699429" cy="140686"/>
            </a:xfrm>
            <a:prstGeom prst="rect">
              <a:avLst/>
            </a:prstGeom>
            <a:solidFill>
              <a:srgbClr val="FFC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14329" y="1160299"/>
              <a:ext cx="7044242" cy="646331"/>
            </a:xfrm>
            <a:prstGeom prst="rect">
              <a:avLst/>
            </a:prstGeom>
          </p:spPr>
          <p:txBody>
            <a:bodyPr wrap="square">
              <a:spAutoFit/>
            </a:bodyPr>
            <a:lstStyle/>
            <a:p>
              <a:pPr algn="ctr"/>
              <a:r>
                <a:rPr lang="ja-JP" altLang="en-US" sz="3600" b="1" dirty="0">
                  <a:solidFill>
                    <a:srgbClr val="002060"/>
                  </a:solidFill>
                  <a:latin typeface="メイリオ" panose="020B0604030504040204" pitchFamily="50" charset="-128"/>
                  <a:ea typeface="メイリオ" panose="020B0604030504040204" pitchFamily="50" charset="-128"/>
                </a:rPr>
                <a:t>後継者のための勉強会</a:t>
              </a:r>
            </a:p>
          </p:txBody>
        </p:sp>
        <p:sp>
          <p:nvSpPr>
            <p:cNvPr id="64" name="正方形/長方形 63"/>
            <p:cNvSpPr/>
            <p:nvPr/>
          </p:nvSpPr>
          <p:spPr>
            <a:xfrm>
              <a:off x="466729" y="1791143"/>
              <a:ext cx="6891842" cy="369332"/>
            </a:xfrm>
            <a:prstGeom prst="rect">
              <a:avLst/>
            </a:prstGeom>
          </p:spPr>
          <p:txBody>
            <a:bodyPr wrap="square">
              <a:spAutoFit/>
            </a:bodyPr>
            <a:lstStyle/>
            <a:p>
              <a:pPr algn="ctr"/>
              <a:r>
                <a:rPr lang="en-US" altLang="ja-JP" sz="1800" b="1" dirty="0">
                  <a:solidFill>
                    <a:srgbClr val="002060"/>
                  </a:solidFill>
                  <a:latin typeface="メイリオ" panose="020B0604030504040204" pitchFamily="50" charset="-128"/>
                  <a:ea typeface="メイリオ" panose="020B0604030504040204" pitchFamily="50" charset="-128"/>
                </a:rPr>
                <a:t>【</a:t>
              </a:r>
              <a:r>
                <a:rPr lang="ja-JP" altLang="en-US" sz="1800" b="1" dirty="0">
                  <a:solidFill>
                    <a:srgbClr val="002060"/>
                  </a:solidFill>
                  <a:latin typeface="メイリオ" panose="020B0604030504040204" pitchFamily="50" charset="-128"/>
                  <a:ea typeface="メイリオ" panose="020B0604030504040204" pitchFamily="50" charset="-128"/>
                </a:rPr>
                <a:t>後継者の育成を目的とした</a:t>
              </a:r>
              <a:r>
                <a:rPr lang="ja-JP" altLang="en-US" sz="1800" b="1" dirty="0">
                  <a:solidFill>
                    <a:srgbClr val="FF3399"/>
                  </a:solidFill>
                  <a:latin typeface="メイリオ" panose="020B0604030504040204" pitchFamily="50" charset="-128"/>
                  <a:ea typeface="メイリオ" panose="020B0604030504040204" pitchFamily="50" charset="-128"/>
                </a:rPr>
                <a:t>事業承継計画作成支援</a:t>
              </a:r>
              <a:r>
                <a:rPr lang="en-US" altLang="ja-JP" sz="1800" b="1" dirty="0">
                  <a:solidFill>
                    <a:srgbClr val="002060"/>
                  </a:solidFill>
                  <a:latin typeface="メイリオ" panose="020B0604030504040204" pitchFamily="50" charset="-128"/>
                  <a:ea typeface="メイリオ" panose="020B0604030504040204" pitchFamily="50" charset="-128"/>
                </a:rPr>
                <a:t>】</a:t>
              </a:r>
              <a:endParaRPr lang="ja-JP" altLang="en-US" sz="1800" b="1" dirty="0">
                <a:solidFill>
                  <a:srgbClr val="002060"/>
                </a:solidFill>
                <a:latin typeface="メイリオ" panose="020B0604030504040204" pitchFamily="50" charset="-128"/>
                <a:ea typeface="メイリオ" panose="020B0604030504040204" pitchFamily="50" charset="-128"/>
              </a:endParaRPr>
            </a:p>
          </p:txBody>
        </p:sp>
      </p:grpSp>
      <p:grpSp>
        <p:nvGrpSpPr>
          <p:cNvPr id="38" name="グループ化 37">
            <a:extLst>
              <a:ext uri="{FF2B5EF4-FFF2-40B4-BE49-F238E27FC236}">
                <a16:creationId xmlns:a16="http://schemas.microsoft.com/office/drawing/2014/main" id="{D669AE60-24C5-45DB-9E2A-EC28BAB2BE03}"/>
              </a:ext>
            </a:extLst>
          </p:cNvPr>
          <p:cNvGrpSpPr/>
          <p:nvPr/>
        </p:nvGrpSpPr>
        <p:grpSpPr>
          <a:xfrm>
            <a:off x="388071" y="870297"/>
            <a:ext cx="4570592" cy="738664"/>
            <a:chOff x="348882" y="373903"/>
            <a:chExt cx="4570592" cy="738664"/>
          </a:xfrm>
        </p:grpSpPr>
        <p:sp>
          <p:nvSpPr>
            <p:cNvPr id="4" name="正方形/長方形 3"/>
            <p:cNvSpPr/>
            <p:nvPr/>
          </p:nvSpPr>
          <p:spPr>
            <a:xfrm>
              <a:off x="964545" y="373903"/>
              <a:ext cx="3954929" cy="738664"/>
            </a:xfrm>
            <a:prstGeom prst="rect">
              <a:avLst/>
            </a:prstGeom>
          </p:spPr>
          <p:txBody>
            <a:bodyPr wrap="none">
              <a:spAutoFit/>
            </a:bodyPr>
            <a:lstStyle/>
            <a:p>
              <a:r>
                <a:rPr lang="ja-JP" altLang="en-US" sz="1400" b="1" dirty="0">
                  <a:solidFill>
                    <a:schemeClr val="accent5">
                      <a:lumMod val="50000"/>
                    </a:schemeClr>
                  </a:solidFill>
                  <a:latin typeface="メイリオ" panose="020B0604030504040204" pitchFamily="50" charset="-128"/>
                  <a:ea typeface="メイリオ" panose="020B0604030504040204" pitchFamily="50" charset="-128"/>
                </a:rPr>
                <a:t>奈良県事業承継・引継ぎ支援センター</a:t>
              </a:r>
              <a:endParaRPr lang="en-US" altLang="ja-JP" sz="1400" b="1" dirty="0">
                <a:solidFill>
                  <a:schemeClr val="accent5">
                    <a:lumMod val="50000"/>
                  </a:schemeClr>
                </a:solidFill>
                <a:latin typeface="メイリオ" panose="020B0604030504040204" pitchFamily="50" charset="-128"/>
                <a:ea typeface="メイリオ" panose="020B0604030504040204" pitchFamily="50" charset="-128"/>
              </a:endParaRPr>
            </a:p>
            <a:p>
              <a:r>
                <a:rPr lang="ja-JP" altLang="en-US" sz="1400" b="1" dirty="0">
                  <a:solidFill>
                    <a:schemeClr val="accent5">
                      <a:lumMod val="50000"/>
                    </a:schemeClr>
                  </a:solidFill>
                  <a:latin typeface="メイリオ" panose="020B0604030504040204" pitchFamily="50" charset="-128"/>
                  <a:ea typeface="メイリオ" panose="020B0604030504040204" pitchFamily="50" charset="-128"/>
                </a:rPr>
                <a:t>奈良県よろず支援拠点</a:t>
              </a:r>
              <a:endParaRPr lang="en-US" altLang="ja-JP" sz="1400" b="1" dirty="0">
                <a:solidFill>
                  <a:schemeClr val="accent5">
                    <a:lumMod val="50000"/>
                  </a:schemeClr>
                </a:solidFill>
                <a:latin typeface="メイリオ" panose="020B0604030504040204" pitchFamily="50" charset="-128"/>
                <a:ea typeface="メイリオ" panose="020B0604030504040204" pitchFamily="50" charset="-128"/>
              </a:endParaRPr>
            </a:p>
            <a:p>
              <a:r>
                <a:rPr lang="ja-JP" altLang="en-US" sz="1400" b="1" dirty="0">
                  <a:solidFill>
                    <a:schemeClr val="accent5">
                      <a:lumMod val="50000"/>
                    </a:schemeClr>
                  </a:solidFill>
                  <a:latin typeface="メイリオ" panose="020B0604030504040204" pitchFamily="50" charset="-128"/>
                  <a:ea typeface="メイリオ" panose="020B0604030504040204" pitchFamily="50" charset="-128"/>
                </a:rPr>
                <a:t>奈良県信用保証協会　　　　　　　　　　　　</a:t>
              </a:r>
            </a:p>
          </p:txBody>
        </p:sp>
        <p:sp>
          <p:nvSpPr>
            <p:cNvPr id="43" name="正方形/長方形 42">
              <a:extLst>
                <a:ext uri="{FF2B5EF4-FFF2-40B4-BE49-F238E27FC236}">
                  <a16:creationId xmlns:a16="http://schemas.microsoft.com/office/drawing/2014/main" id="{9FDD131E-F3CC-4B8C-9B36-CD070B3D4269}"/>
                </a:ext>
              </a:extLst>
            </p:cNvPr>
            <p:cNvSpPr/>
            <p:nvPr/>
          </p:nvSpPr>
          <p:spPr>
            <a:xfrm>
              <a:off x="348882" y="398594"/>
              <a:ext cx="595035" cy="338554"/>
            </a:xfrm>
            <a:prstGeom prst="rect">
              <a:avLst/>
            </a:prstGeom>
            <a:solidFill>
              <a:srgbClr val="002060"/>
            </a:solidFill>
            <a:ln>
              <a:noFill/>
            </a:ln>
          </p:spPr>
          <p:txBody>
            <a:bodyPr wrap="none">
              <a:spAutoFit/>
            </a:bodyPr>
            <a:lstStyle/>
            <a:p>
              <a:pPr algn="ctr"/>
              <a:r>
                <a:rPr lang="ja-JP" altLang="en-US" sz="1600" b="1" dirty="0">
                  <a:solidFill>
                    <a:schemeClr val="bg1"/>
                  </a:solidFill>
                  <a:latin typeface="小塚ゴシック Pro B" pitchFamily="34" charset="-128"/>
                  <a:ea typeface="小塚ゴシック Pro B" pitchFamily="34" charset="-128"/>
                </a:rPr>
                <a:t>共催</a:t>
              </a:r>
            </a:p>
          </p:txBody>
        </p:sp>
      </p:grpSp>
      <p:grpSp>
        <p:nvGrpSpPr>
          <p:cNvPr id="33" name="グループ化 32">
            <a:extLst>
              <a:ext uri="{FF2B5EF4-FFF2-40B4-BE49-F238E27FC236}">
                <a16:creationId xmlns:a16="http://schemas.microsoft.com/office/drawing/2014/main" id="{0A3A369A-96F0-4340-B064-A3E12BF85817}"/>
              </a:ext>
            </a:extLst>
          </p:cNvPr>
          <p:cNvGrpSpPr/>
          <p:nvPr/>
        </p:nvGrpSpPr>
        <p:grpSpPr>
          <a:xfrm>
            <a:off x="592809" y="4919017"/>
            <a:ext cx="6641430" cy="2478113"/>
            <a:chOff x="592809" y="4696950"/>
            <a:chExt cx="6641430" cy="2367430"/>
          </a:xfrm>
        </p:grpSpPr>
        <p:sp>
          <p:nvSpPr>
            <p:cNvPr id="16" name="正方形/長方形 15"/>
            <p:cNvSpPr/>
            <p:nvPr/>
          </p:nvSpPr>
          <p:spPr>
            <a:xfrm>
              <a:off x="946383" y="4841869"/>
              <a:ext cx="598241" cy="338554"/>
            </a:xfrm>
            <a:prstGeom prst="rect">
              <a:avLst/>
            </a:prstGeom>
            <a:solidFill>
              <a:srgbClr val="002060"/>
            </a:solidFill>
            <a:ln>
              <a:noFill/>
            </a:ln>
          </p:spPr>
          <p:txBody>
            <a:bodyPr wrap="none">
              <a:spAutoFit/>
            </a:bodyPr>
            <a:lstStyle/>
            <a:p>
              <a:pPr algn="ctr"/>
              <a:r>
                <a:rPr lang="ja-JP" altLang="en-US" sz="1600" b="1" dirty="0">
                  <a:solidFill>
                    <a:schemeClr val="bg1"/>
                  </a:solidFill>
                  <a:latin typeface="小塚ゴシック Pro B" pitchFamily="34" charset="-128"/>
                  <a:ea typeface="小塚ゴシック Pro B" pitchFamily="34" charset="-128"/>
                </a:rPr>
                <a:t>日時</a:t>
              </a:r>
            </a:p>
          </p:txBody>
        </p:sp>
        <p:grpSp>
          <p:nvGrpSpPr>
            <p:cNvPr id="26" name="グループ化 25">
              <a:extLst>
                <a:ext uri="{FF2B5EF4-FFF2-40B4-BE49-F238E27FC236}">
                  <a16:creationId xmlns:a16="http://schemas.microsoft.com/office/drawing/2014/main" id="{9A98E40C-5237-42CE-98CC-B04259D2579C}"/>
                </a:ext>
              </a:extLst>
            </p:cNvPr>
            <p:cNvGrpSpPr/>
            <p:nvPr/>
          </p:nvGrpSpPr>
          <p:grpSpPr>
            <a:xfrm>
              <a:off x="592809" y="4696950"/>
              <a:ext cx="6641430" cy="2367430"/>
              <a:chOff x="592809" y="4710013"/>
              <a:chExt cx="6641430" cy="2367430"/>
            </a:xfrm>
          </p:grpSpPr>
          <p:grpSp>
            <p:nvGrpSpPr>
              <p:cNvPr id="9" name="グループ化 8">
                <a:extLst>
                  <a:ext uri="{FF2B5EF4-FFF2-40B4-BE49-F238E27FC236}">
                    <a16:creationId xmlns:a16="http://schemas.microsoft.com/office/drawing/2014/main" id="{EA945F84-8C3C-4353-989D-5CC236E76DEC}"/>
                  </a:ext>
                </a:extLst>
              </p:cNvPr>
              <p:cNvGrpSpPr/>
              <p:nvPr/>
            </p:nvGrpSpPr>
            <p:grpSpPr>
              <a:xfrm>
                <a:off x="943917" y="6194832"/>
                <a:ext cx="6278182" cy="847909"/>
                <a:chOff x="943917" y="6599785"/>
                <a:chExt cx="6278182" cy="847909"/>
              </a:xfrm>
            </p:grpSpPr>
            <p:sp>
              <p:nvSpPr>
                <p:cNvPr id="17" name="正方形/長方形 16"/>
                <p:cNvSpPr/>
                <p:nvPr/>
              </p:nvSpPr>
              <p:spPr>
                <a:xfrm>
                  <a:off x="943917" y="6692014"/>
                  <a:ext cx="598241" cy="338554"/>
                </a:xfrm>
                <a:prstGeom prst="rect">
                  <a:avLst/>
                </a:prstGeom>
                <a:solidFill>
                  <a:srgbClr val="002060"/>
                </a:solidFill>
                <a:ln>
                  <a:noFill/>
                </a:ln>
              </p:spPr>
              <p:txBody>
                <a:bodyPr wrap="none">
                  <a:spAutoFit/>
                </a:bodyPr>
                <a:lstStyle/>
                <a:p>
                  <a:pPr algn="ctr"/>
                  <a:r>
                    <a:rPr lang="ja-JP" altLang="en-US" sz="1600" b="1" dirty="0">
                      <a:solidFill>
                        <a:schemeClr val="bg1"/>
                      </a:solidFill>
                      <a:latin typeface="小塚ゴシック Pro B" pitchFamily="34" charset="-128"/>
                      <a:ea typeface="小塚ゴシック Pro B" pitchFamily="34" charset="-128"/>
                    </a:rPr>
                    <a:t>会場</a:t>
                  </a:r>
                </a:p>
              </p:txBody>
            </p:sp>
            <p:sp>
              <p:nvSpPr>
                <p:cNvPr id="20" name="正方形/長方形 19"/>
                <p:cNvSpPr/>
                <p:nvPr/>
              </p:nvSpPr>
              <p:spPr>
                <a:xfrm>
                  <a:off x="1600047" y="6599785"/>
                  <a:ext cx="5622052" cy="847909"/>
                </a:xfrm>
                <a:prstGeom prst="rect">
                  <a:avLst/>
                </a:prstGeom>
              </p:spPr>
              <p:txBody>
                <a:bodyPr wrap="none">
                  <a:spAutoFit/>
                </a:bodyPr>
                <a:lstStyle/>
                <a:p>
                  <a:pPr>
                    <a:lnSpc>
                      <a:spcPct val="130000"/>
                    </a:lnSpc>
                  </a:pPr>
                  <a:r>
                    <a:rPr lang="ja-JP" altLang="en-US" sz="1600" b="1" dirty="0">
                      <a:solidFill>
                        <a:srgbClr val="002060"/>
                      </a:solidFill>
                      <a:latin typeface="小塚ゴシック Pro B" pitchFamily="34" charset="-128"/>
                      <a:ea typeface="小塚ゴシック Pro B" pitchFamily="34" charset="-128"/>
                    </a:rPr>
                    <a:t>奈良県よろず支援拠点　近鉄奈良駅前サテライトオフィス</a:t>
                  </a:r>
                </a:p>
                <a:p>
                  <a:pPr>
                    <a:lnSpc>
                      <a:spcPct val="130000"/>
                    </a:lnSpc>
                  </a:pPr>
                  <a:r>
                    <a:rPr lang="ja-JP" altLang="en-US" sz="1400" b="1" dirty="0">
                      <a:solidFill>
                        <a:srgbClr val="002060"/>
                      </a:solidFill>
                      <a:latin typeface="小塚ゴシック Pro B" pitchFamily="34" charset="-128"/>
                      <a:ea typeface="小塚ゴシック Pro B" pitchFamily="34" charset="-128"/>
                    </a:rPr>
                    <a:t>奈良市高天町</a:t>
                  </a:r>
                  <a:r>
                    <a:rPr lang="en-US" altLang="ja-JP" sz="1400" b="1" dirty="0">
                      <a:solidFill>
                        <a:srgbClr val="002060"/>
                      </a:solidFill>
                      <a:latin typeface="小塚ゴシック Pro B" pitchFamily="34" charset="-128"/>
                      <a:ea typeface="小塚ゴシック Pro B" pitchFamily="34" charset="-128"/>
                    </a:rPr>
                    <a:t>38-3</a:t>
                  </a:r>
                  <a:r>
                    <a:rPr lang="ja-JP" altLang="en-US" sz="1400" b="1" dirty="0">
                      <a:solidFill>
                        <a:srgbClr val="002060"/>
                      </a:solidFill>
                      <a:latin typeface="小塚ゴシック Pro B" pitchFamily="34" charset="-128"/>
                      <a:ea typeface="小塚ゴシック Pro B" pitchFamily="34" charset="-128"/>
                    </a:rPr>
                    <a:t>　近鉄高天ビル</a:t>
                  </a:r>
                  <a:r>
                    <a:rPr lang="en-US" altLang="ja-JP" sz="1400" b="1" dirty="0">
                      <a:solidFill>
                        <a:srgbClr val="002060"/>
                      </a:solidFill>
                      <a:latin typeface="小塚ゴシック Pro B" pitchFamily="34" charset="-128"/>
                      <a:ea typeface="小塚ゴシック Pro B" pitchFamily="34" charset="-128"/>
                    </a:rPr>
                    <a:t>3</a:t>
                  </a:r>
                  <a:r>
                    <a:rPr lang="ja-JP" altLang="en-US" sz="1400" b="1" dirty="0">
                      <a:solidFill>
                        <a:srgbClr val="002060"/>
                      </a:solidFill>
                      <a:latin typeface="小塚ゴシック Pro B" pitchFamily="34" charset="-128"/>
                      <a:ea typeface="小塚ゴシック Pro B" pitchFamily="34" charset="-128"/>
                    </a:rPr>
                    <a:t>階</a:t>
                  </a:r>
                  <a:r>
                    <a:rPr lang="ja-JP" altLang="en-US" sz="1400" b="1">
                      <a:solidFill>
                        <a:srgbClr val="002060"/>
                      </a:solidFill>
                      <a:latin typeface="小塚ゴシック Pro B" pitchFamily="34" charset="-128"/>
                      <a:ea typeface="小塚ゴシック Pro B" pitchFamily="34" charset="-128"/>
                    </a:rPr>
                    <a:t>（近鉄奈良駅</a:t>
                  </a:r>
                  <a:r>
                    <a:rPr lang="en-US" altLang="ja-JP" sz="1400" b="1">
                      <a:solidFill>
                        <a:srgbClr val="002060"/>
                      </a:solidFill>
                      <a:latin typeface="小塚ゴシック Pro B" pitchFamily="34" charset="-128"/>
                      <a:ea typeface="小塚ゴシック Pro B" pitchFamily="34" charset="-128"/>
                    </a:rPr>
                    <a:t>7</a:t>
                  </a:r>
                  <a:r>
                    <a:rPr lang="ja-JP" altLang="en-US" sz="1400" b="1" dirty="0">
                      <a:solidFill>
                        <a:srgbClr val="002060"/>
                      </a:solidFill>
                      <a:latin typeface="小塚ゴシック Pro B" pitchFamily="34" charset="-128"/>
                      <a:ea typeface="小塚ゴシック Pro B" pitchFamily="34" charset="-128"/>
                    </a:rPr>
                    <a:t>番出口直通）</a:t>
                  </a:r>
                  <a:endParaRPr lang="en-US" altLang="ja-JP" sz="1400" b="1" dirty="0">
                    <a:solidFill>
                      <a:srgbClr val="002060"/>
                    </a:solidFill>
                    <a:latin typeface="小塚ゴシック Pro B" pitchFamily="34" charset="-128"/>
                    <a:ea typeface="小塚ゴシック Pro B" pitchFamily="34" charset="-128"/>
                  </a:endParaRPr>
                </a:p>
                <a:p>
                  <a:pPr>
                    <a:lnSpc>
                      <a:spcPct val="130000"/>
                    </a:lnSpc>
                  </a:pPr>
                  <a:r>
                    <a:rPr lang="ja-JP" altLang="en-US" sz="1050" b="1" dirty="0">
                      <a:solidFill>
                        <a:srgbClr val="002060"/>
                      </a:solidFill>
                      <a:latin typeface="小塚ゴシック Pro B" pitchFamily="34" charset="-128"/>
                      <a:ea typeface="小塚ゴシック Pro B" pitchFamily="34" charset="-128"/>
                    </a:rPr>
                    <a:t>　</a:t>
                  </a:r>
                  <a:r>
                    <a:rPr lang="en-US" altLang="ja-JP" sz="1000" b="1" dirty="0">
                      <a:solidFill>
                        <a:srgbClr val="002060"/>
                      </a:solidFill>
                      <a:latin typeface="小塚ゴシック Pro B" pitchFamily="34" charset="-128"/>
                      <a:ea typeface="小塚ゴシック Pro B" pitchFamily="34" charset="-128"/>
                    </a:rPr>
                    <a:t>※</a:t>
                  </a:r>
                  <a:r>
                    <a:rPr lang="ja-JP" altLang="en-US" sz="1000" b="1" dirty="0">
                      <a:solidFill>
                        <a:srgbClr val="002060"/>
                      </a:solidFill>
                      <a:latin typeface="小塚ゴシック Pro B" pitchFamily="34" charset="-128"/>
                      <a:ea typeface="小塚ゴシック Pro B" pitchFamily="34" charset="-128"/>
                    </a:rPr>
                    <a:t>会場には駐車場がございませんので公共交通機関にてお越しください。</a:t>
                  </a:r>
                </a:p>
              </p:txBody>
            </p:sp>
          </p:grpSp>
          <p:grpSp>
            <p:nvGrpSpPr>
              <p:cNvPr id="25" name="グループ化 24">
                <a:extLst>
                  <a:ext uri="{FF2B5EF4-FFF2-40B4-BE49-F238E27FC236}">
                    <a16:creationId xmlns:a16="http://schemas.microsoft.com/office/drawing/2014/main" id="{650356D3-B590-4829-B2B0-9A41A8535DCA}"/>
                  </a:ext>
                </a:extLst>
              </p:cNvPr>
              <p:cNvGrpSpPr/>
              <p:nvPr/>
            </p:nvGrpSpPr>
            <p:grpSpPr>
              <a:xfrm>
                <a:off x="1601693" y="4810195"/>
                <a:ext cx="5578545" cy="1457409"/>
                <a:chOff x="1527865" y="2645648"/>
                <a:chExt cx="5244995" cy="1457409"/>
              </a:xfrm>
            </p:grpSpPr>
            <p:sp>
              <p:nvSpPr>
                <p:cNvPr id="19" name="正方形/長方形 18"/>
                <p:cNvSpPr/>
                <p:nvPr/>
              </p:nvSpPr>
              <p:spPr>
                <a:xfrm>
                  <a:off x="1527865" y="2645648"/>
                  <a:ext cx="5244995" cy="689869"/>
                </a:xfrm>
                <a:prstGeom prst="rect">
                  <a:avLst/>
                </a:prstGeom>
              </p:spPr>
              <p:txBody>
                <a:bodyPr wrap="square">
                  <a:spAutoFit/>
                </a:bodyPr>
                <a:lstStyle/>
                <a:p>
                  <a:pPr>
                    <a:lnSpc>
                      <a:spcPct val="110000"/>
                    </a:lnSpc>
                  </a:pPr>
                  <a:r>
                    <a:rPr lang="ja-JP" altLang="en-US" sz="1800" b="1" dirty="0">
                      <a:solidFill>
                        <a:srgbClr val="FF3399"/>
                      </a:solidFill>
                      <a:latin typeface="小塚ゴシック Pro B" pitchFamily="34" charset="-128"/>
                      <a:ea typeface="小塚ゴシック Pro B" pitchFamily="34" charset="-128"/>
                    </a:rPr>
                    <a:t>令和</a:t>
                  </a:r>
                  <a:r>
                    <a:rPr lang="en-US" altLang="ja-JP" sz="1800" b="1" dirty="0">
                      <a:solidFill>
                        <a:srgbClr val="FF3399"/>
                      </a:solidFill>
                      <a:latin typeface="小塚ゴシック Pro B" pitchFamily="34" charset="-128"/>
                      <a:ea typeface="小塚ゴシック Pro B" pitchFamily="34" charset="-128"/>
                    </a:rPr>
                    <a:t>7</a:t>
                  </a:r>
                  <a:r>
                    <a:rPr lang="ja-JP" altLang="en-US" sz="1800" b="1" dirty="0">
                      <a:solidFill>
                        <a:srgbClr val="FF3399"/>
                      </a:solidFill>
                      <a:latin typeface="小塚ゴシック Pro B" pitchFamily="34" charset="-128"/>
                      <a:ea typeface="小塚ゴシック Pro B" pitchFamily="34" charset="-128"/>
                    </a:rPr>
                    <a:t>年</a:t>
                  </a:r>
                  <a:r>
                    <a:rPr lang="en-US" altLang="ja-JP" sz="1800" b="1" dirty="0">
                      <a:solidFill>
                        <a:srgbClr val="FF3399"/>
                      </a:solidFill>
                      <a:latin typeface="小塚ゴシック Pro B" pitchFamily="34" charset="-128"/>
                      <a:ea typeface="小塚ゴシック Pro B" pitchFamily="34" charset="-128"/>
                    </a:rPr>
                    <a:t>7</a:t>
                  </a:r>
                  <a:r>
                    <a:rPr lang="ja-JP" altLang="en-US" sz="1800" b="1" dirty="0">
                      <a:solidFill>
                        <a:srgbClr val="FF3399"/>
                      </a:solidFill>
                      <a:latin typeface="小塚ゴシック Pro B" pitchFamily="34" charset="-128"/>
                      <a:ea typeface="小塚ゴシック Pro B" pitchFamily="34" charset="-128"/>
                    </a:rPr>
                    <a:t>月</a:t>
                  </a:r>
                  <a:r>
                    <a:rPr lang="en-US" altLang="ja-JP" sz="1800" b="1" dirty="0">
                      <a:solidFill>
                        <a:srgbClr val="FF3399"/>
                      </a:solidFill>
                      <a:latin typeface="小塚ゴシック Pro B" pitchFamily="34" charset="-128"/>
                      <a:ea typeface="小塚ゴシック Pro B" pitchFamily="34" charset="-128"/>
                    </a:rPr>
                    <a:t>25</a:t>
                  </a:r>
                  <a:r>
                    <a:rPr lang="ja-JP" altLang="en-US" sz="1800" b="1" dirty="0">
                      <a:solidFill>
                        <a:srgbClr val="FF3399"/>
                      </a:solidFill>
                      <a:latin typeface="小塚ゴシック Pro B" pitchFamily="34" charset="-128"/>
                      <a:ea typeface="小塚ゴシック Pro B" pitchFamily="34" charset="-128"/>
                    </a:rPr>
                    <a:t>日</a:t>
                  </a:r>
                  <a:r>
                    <a:rPr lang="en-US" altLang="ja-JP" sz="1800" b="1" dirty="0">
                      <a:solidFill>
                        <a:srgbClr val="FF3399"/>
                      </a:solidFill>
                      <a:latin typeface="小塚ゴシック Pro B" pitchFamily="34" charset="-128"/>
                      <a:ea typeface="小塚ゴシック Pro B" pitchFamily="34" charset="-128"/>
                    </a:rPr>
                    <a:t>(</a:t>
                  </a:r>
                  <a:r>
                    <a:rPr lang="ja-JP" altLang="en-US" sz="1800" b="1" dirty="0">
                      <a:solidFill>
                        <a:srgbClr val="FF3399"/>
                      </a:solidFill>
                      <a:latin typeface="小塚ゴシック Pro B" pitchFamily="34" charset="-128"/>
                      <a:ea typeface="小塚ゴシック Pro B" pitchFamily="34" charset="-128"/>
                    </a:rPr>
                    <a:t>金</a:t>
                  </a:r>
                  <a:r>
                    <a:rPr lang="en-US" altLang="ja-JP" sz="1800" b="1" dirty="0">
                      <a:solidFill>
                        <a:srgbClr val="FF3399"/>
                      </a:solidFill>
                      <a:latin typeface="小塚ゴシック Pro B" pitchFamily="34" charset="-128"/>
                      <a:ea typeface="小塚ゴシック Pro B" pitchFamily="34" charset="-128"/>
                    </a:rPr>
                    <a:t>)   </a:t>
                  </a:r>
                  <a:r>
                    <a:rPr lang="ja-JP" altLang="en-US" sz="1800" b="1" dirty="0">
                      <a:solidFill>
                        <a:srgbClr val="FF3399"/>
                      </a:solidFill>
                      <a:latin typeface="小塚ゴシック Pro B" pitchFamily="34" charset="-128"/>
                      <a:ea typeface="小塚ゴシック Pro B" pitchFamily="34" charset="-128"/>
                    </a:rPr>
                    <a:t>講　義：</a:t>
                  </a:r>
                  <a:r>
                    <a:rPr lang="en-US" altLang="ja-JP" sz="1800" b="1" dirty="0">
                      <a:solidFill>
                        <a:srgbClr val="FF3399"/>
                      </a:solidFill>
                      <a:latin typeface="小塚ゴシック Pro B" pitchFamily="34" charset="-128"/>
                      <a:ea typeface="小塚ゴシック Pro B" pitchFamily="34" charset="-128"/>
                    </a:rPr>
                    <a:t>13</a:t>
                  </a:r>
                  <a:r>
                    <a:rPr lang="ja-JP" altLang="en-US" sz="1800" b="1" dirty="0">
                      <a:solidFill>
                        <a:srgbClr val="FF3399"/>
                      </a:solidFill>
                      <a:latin typeface="小塚ゴシック Pro B" pitchFamily="34" charset="-128"/>
                      <a:ea typeface="小塚ゴシック Pro B" pitchFamily="34" charset="-128"/>
                    </a:rPr>
                    <a:t>：</a:t>
                  </a:r>
                  <a:r>
                    <a:rPr lang="en-US" altLang="ja-JP" sz="1800" b="1" dirty="0">
                      <a:solidFill>
                        <a:srgbClr val="FF3399"/>
                      </a:solidFill>
                      <a:latin typeface="小塚ゴシック Pro B" pitchFamily="34" charset="-128"/>
                      <a:ea typeface="小塚ゴシック Pro B" pitchFamily="34" charset="-128"/>
                    </a:rPr>
                    <a:t>30</a:t>
                  </a:r>
                  <a:r>
                    <a:rPr lang="ja-JP" altLang="en-US" sz="1800" b="1" dirty="0">
                      <a:solidFill>
                        <a:srgbClr val="FF3399"/>
                      </a:solidFill>
                      <a:latin typeface="小塚ゴシック Pro B" pitchFamily="34" charset="-128"/>
                      <a:ea typeface="小塚ゴシック Pro B" pitchFamily="34" charset="-128"/>
                    </a:rPr>
                    <a:t>～</a:t>
                  </a:r>
                  <a:r>
                    <a:rPr lang="en-US" altLang="ja-JP" sz="1800" b="1" dirty="0">
                      <a:solidFill>
                        <a:srgbClr val="FF3399"/>
                      </a:solidFill>
                      <a:latin typeface="小塚ゴシック Pro B" pitchFamily="34" charset="-128"/>
                      <a:ea typeface="小塚ゴシック Pro B" pitchFamily="34" charset="-128"/>
                    </a:rPr>
                    <a:t>16</a:t>
                  </a:r>
                  <a:r>
                    <a:rPr lang="ja-JP" altLang="en-US" sz="1800" b="1" dirty="0">
                      <a:solidFill>
                        <a:srgbClr val="FF3399"/>
                      </a:solidFill>
                      <a:latin typeface="小塚ゴシック Pro B" pitchFamily="34" charset="-128"/>
                      <a:ea typeface="小塚ゴシック Pro B" pitchFamily="34" charset="-128"/>
                    </a:rPr>
                    <a:t>：</a:t>
                  </a:r>
                  <a:r>
                    <a:rPr lang="en-US" altLang="ja-JP" sz="1800" b="1" dirty="0">
                      <a:solidFill>
                        <a:srgbClr val="FF3399"/>
                      </a:solidFill>
                      <a:latin typeface="小塚ゴシック Pro B" pitchFamily="34" charset="-128"/>
                      <a:ea typeface="小塚ゴシック Pro B" pitchFamily="34" charset="-128"/>
                    </a:rPr>
                    <a:t>30</a:t>
                  </a:r>
                </a:p>
                <a:p>
                  <a:pPr>
                    <a:lnSpc>
                      <a:spcPct val="110000"/>
                    </a:lnSpc>
                  </a:pPr>
                  <a:r>
                    <a:rPr lang="ja-JP" altLang="en-US" sz="1800" b="1" dirty="0">
                      <a:solidFill>
                        <a:srgbClr val="FF3399"/>
                      </a:solidFill>
                      <a:latin typeface="小塚ゴシック Pro B" pitchFamily="34" charset="-128"/>
                      <a:ea typeface="小塚ゴシック Pro B" pitchFamily="34" charset="-128"/>
                    </a:rPr>
                    <a:t>　　　　　　　　　　座談会：</a:t>
                  </a:r>
                  <a:r>
                    <a:rPr lang="en-US" altLang="ja-JP" sz="1800" b="1" dirty="0">
                      <a:solidFill>
                        <a:srgbClr val="FF3399"/>
                      </a:solidFill>
                      <a:latin typeface="小塚ゴシック Pro B" pitchFamily="34" charset="-128"/>
                      <a:ea typeface="小塚ゴシック Pro B" pitchFamily="34" charset="-128"/>
                    </a:rPr>
                    <a:t>16</a:t>
                  </a:r>
                  <a:r>
                    <a:rPr lang="ja-JP" altLang="en-US" sz="1800" b="1" dirty="0">
                      <a:solidFill>
                        <a:srgbClr val="FF3399"/>
                      </a:solidFill>
                      <a:latin typeface="小塚ゴシック Pro B" pitchFamily="34" charset="-128"/>
                      <a:ea typeface="小塚ゴシック Pro B" pitchFamily="34" charset="-128"/>
                    </a:rPr>
                    <a:t>：</a:t>
                  </a:r>
                  <a:r>
                    <a:rPr lang="en-US" altLang="ja-JP" sz="1800" b="1" dirty="0">
                      <a:solidFill>
                        <a:srgbClr val="FF3399"/>
                      </a:solidFill>
                      <a:latin typeface="小塚ゴシック Pro B" pitchFamily="34" charset="-128"/>
                      <a:ea typeface="小塚ゴシック Pro B" pitchFamily="34" charset="-128"/>
                    </a:rPr>
                    <a:t>30</a:t>
                  </a:r>
                  <a:r>
                    <a:rPr lang="ja-JP" altLang="en-US" sz="1800" b="1" dirty="0">
                      <a:solidFill>
                        <a:srgbClr val="FF3399"/>
                      </a:solidFill>
                      <a:latin typeface="小塚ゴシック Pro B" pitchFamily="34" charset="-128"/>
                      <a:ea typeface="小塚ゴシック Pro B" pitchFamily="34" charset="-128"/>
                    </a:rPr>
                    <a:t>～</a:t>
                  </a:r>
                  <a:r>
                    <a:rPr lang="en-US" altLang="ja-JP" sz="1800" b="1" dirty="0">
                      <a:solidFill>
                        <a:srgbClr val="FF3399"/>
                      </a:solidFill>
                      <a:latin typeface="小塚ゴシック Pro B" pitchFamily="34" charset="-128"/>
                      <a:ea typeface="小塚ゴシック Pro B" pitchFamily="34" charset="-128"/>
                    </a:rPr>
                    <a:t>17</a:t>
                  </a:r>
                  <a:r>
                    <a:rPr lang="ja-JP" altLang="en-US" sz="1800" b="1" dirty="0">
                      <a:solidFill>
                        <a:srgbClr val="FF3399"/>
                      </a:solidFill>
                      <a:latin typeface="小塚ゴシック Pro B" pitchFamily="34" charset="-128"/>
                      <a:ea typeface="小塚ゴシック Pro B" pitchFamily="34" charset="-128"/>
                    </a:rPr>
                    <a:t>：</a:t>
                  </a:r>
                  <a:r>
                    <a:rPr lang="en-US" altLang="ja-JP" sz="1800" b="1" dirty="0">
                      <a:solidFill>
                        <a:srgbClr val="FF3399"/>
                      </a:solidFill>
                      <a:latin typeface="小塚ゴシック Pro B" pitchFamily="34" charset="-128"/>
                      <a:ea typeface="小塚ゴシック Pro B" pitchFamily="34" charset="-128"/>
                    </a:rPr>
                    <a:t>00</a:t>
                  </a:r>
                </a:p>
              </p:txBody>
            </p:sp>
            <p:sp>
              <p:nvSpPr>
                <p:cNvPr id="13" name="テキスト ボックス 12"/>
                <p:cNvSpPr txBox="1"/>
                <p:nvPr/>
              </p:nvSpPr>
              <p:spPr>
                <a:xfrm>
                  <a:off x="1547890" y="3304377"/>
                  <a:ext cx="3529283" cy="798680"/>
                </a:xfrm>
                <a:prstGeom prst="rect">
                  <a:avLst/>
                </a:prstGeom>
                <a:noFill/>
              </p:spPr>
              <p:txBody>
                <a:bodyPr wrap="square" rtlCol="0">
                  <a:spAutoFit/>
                </a:bodyPr>
                <a:lstStyle/>
                <a:p>
                  <a:pPr>
                    <a:lnSpc>
                      <a:spcPct val="130000"/>
                    </a:lnSpc>
                  </a:pPr>
                  <a:r>
                    <a:rPr lang="en-US" altLang="ja-JP" sz="1200" b="1" dirty="0">
                      <a:solidFill>
                        <a:srgbClr val="FF3399"/>
                      </a:solidFill>
                      <a:latin typeface="メイリオ" panose="020B0604030504040204" pitchFamily="50" charset="-128"/>
                      <a:ea typeface="メイリオ" panose="020B0604030504040204" pitchFamily="50" charset="-128"/>
                    </a:rPr>
                    <a:t>※</a:t>
                  </a:r>
                  <a:r>
                    <a:rPr lang="ja-JP" altLang="en-US" sz="1200" b="1" dirty="0">
                      <a:solidFill>
                        <a:srgbClr val="FF3399"/>
                      </a:solidFill>
                      <a:latin typeface="メイリオ" panose="020B0604030504040204" pitchFamily="50" charset="-128"/>
                      <a:ea typeface="メイリオ" panose="020B0604030504040204" pitchFamily="50" charset="-128"/>
                    </a:rPr>
                    <a:t>事業承継計画についてご希望がございましたら</a:t>
                  </a:r>
                  <a:endParaRPr lang="en-US" altLang="ja-JP" sz="1200" b="1" dirty="0">
                    <a:solidFill>
                      <a:srgbClr val="FF3399"/>
                    </a:solidFill>
                    <a:latin typeface="メイリオ" panose="020B0604030504040204" pitchFamily="50" charset="-128"/>
                    <a:ea typeface="メイリオ" panose="020B0604030504040204" pitchFamily="50" charset="-128"/>
                  </a:endParaRPr>
                </a:p>
                <a:p>
                  <a:pPr>
                    <a:lnSpc>
                      <a:spcPct val="130000"/>
                    </a:lnSpc>
                  </a:pPr>
                  <a:r>
                    <a:rPr lang="ja-JP" altLang="en-US" sz="1200" b="1" dirty="0">
                      <a:solidFill>
                        <a:srgbClr val="FF3399"/>
                      </a:solidFill>
                      <a:latin typeface="メイリオ" panose="020B0604030504040204" pitchFamily="50" charset="-128"/>
                      <a:ea typeface="メイリオ" panose="020B0604030504040204" pitchFamily="50" charset="-128"/>
                    </a:rPr>
                    <a:t>　個別面談を行い作成します。</a:t>
                  </a:r>
                  <a:endParaRPr lang="en-US" altLang="ja-JP" sz="1200" b="1" dirty="0">
                    <a:solidFill>
                      <a:srgbClr val="FF3399"/>
                    </a:solidFill>
                    <a:latin typeface="メイリオ" panose="020B0604030504040204" pitchFamily="50" charset="-128"/>
                    <a:ea typeface="メイリオ" panose="020B0604030504040204" pitchFamily="50" charset="-128"/>
                  </a:endParaRPr>
                </a:p>
                <a:p>
                  <a:pPr>
                    <a:lnSpc>
                      <a:spcPct val="130000"/>
                    </a:lnSpc>
                  </a:pPr>
                  <a:r>
                    <a:rPr kumimoji="1" lang="ja-JP" altLang="en-US" sz="1200" b="1" dirty="0">
                      <a:solidFill>
                        <a:srgbClr val="FF3399"/>
                      </a:solidFill>
                      <a:latin typeface="メイリオ" panose="020B0604030504040204" pitchFamily="50" charset="-128"/>
                      <a:ea typeface="メイリオ" panose="020B0604030504040204" pitchFamily="50" charset="-128"/>
                    </a:rPr>
                    <a:t>　個別面談日程は、事業者様と相談し決定します。</a:t>
                  </a:r>
                </a:p>
              </p:txBody>
            </p:sp>
          </p:grpSp>
          <p:sp>
            <p:nvSpPr>
              <p:cNvPr id="2" name="角丸四角形 1"/>
              <p:cNvSpPr/>
              <p:nvPr/>
            </p:nvSpPr>
            <p:spPr>
              <a:xfrm>
                <a:off x="592809" y="4710013"/>
                <a:ext cx="6641430" cy="2367430"/>
              </a:xfrm>
              <a:prstGeom prst="roundRect">
                <a:avLst/>
              </a:prstGeom>
              <a:noFill/>
              <a:ln w="5715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8" name="グループ化 27">
            <a:extLst>
              <a:ext uri="{FF2B5EF4-FFF2-40B4-BE49-F238E27FC236}">
                <a16:creationId xmlns:a16="http://schemas.microsoft.com/office/drawing/2014/main" id="{C537475B-6C7A-4F0C-A4BE-171929290A9F}"/>
              </a:ext>
            </a:extLst>
          </p:cNvPr>
          <p:cNvGrpSpPr/>
          <p:nvPr/>
        </p:nvGrpSpPr>
        <p:grpSpPr>
          <a:xfrm>
            <a:off x="6084102" y="1076786"/>
            <a:ext cx="1427912" cy="1432799"/>
            <a:chOff x="6129766" y="6216575"/>
            <a:chExt cx="1427912" cy="1432799"/>
          </a:xfrm>
        </p:grpSpPr>
        <p:grpSp>
          <p:nvGrpSpPr>
            <p:cNvPr id="30" name="グループ化 29"/>
            <p:cNvGrpSpPr/>
            <p:nvPr/>
          </p:nvGrpSpPr>
          <p:grpSpPr>
            <a:xfrm>
              <a:off x="6129766" y="6216575"/>
              <a:ext cx="1396025" cy="1432799"/>
              <a:chOff x="-1391930" y="3681933"/>
              <a:chExt cx="1250830" cy="1283779"/>
            </a:xfrm>
          </p:grpSpPr>
          <p:sp>
            <p:nvSpPr>
              <p:cNvPr id="29" name="円/楕円 28"/>
              <p:cNvSpPr/>
              <p:nvPr/>
            </p:nvSpPr>
            <p:spPr>
              <a:xfrm>
                <a:off x="-1391930" y="3681933"/>
                <a:ext cx="1250830" cy="1283779"/>
              </a:xfrm>
              <a:prstGeom prst="ellipse">
                <a:avLst/>
              </a:prstGeom>
              <a:solidFill>
                <a:schemeClr val="accent1">
                  <a:lumMod val="20000"/>
                  <a:lumOff val="8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45" name="正方形/長方形 44"/>
              <p:cNvSpPr/>
              <p:nvPr/>
            </p:nvSpPr>
            <p:spPr>
              <a:xfrm>
                <a:off x="-1047178" y="3734374"/>
                <a:ext cx="595035" cy="307777"/>
              </a:xfrm>
              <a:prstGeom prst="rect">
                <a:avLst/>
              </a:prstGeom>
              <a:ln>
                <a:noFill/>
              </a:ln>
            </p:spPr>
            <p:txBody>
              <a:bodyPr wrap="none">
                <a:spAutoFit/>
              </a:bodyPr>
              <a:lstStyle/>
              <a:p>
                <a:r>
                  <a:rPr lang="ja-JP" altLang="en-US" sz="1600" b="1" dirty="0">
                    <a:solidFill>
                      <a:srgbClr val="002060"/>
                    </a:solidFill>
                    <a:latin typeface="小塚ゴシック Pro B" pitchFamily="34" charset="-128"/>
                    <a:ea typeface="小塚ゴシック Pro B" pitchFamily="34" charset="-128"/>
                  </a:rPr>
                  <a:t>先 着</a:t>
                </a:r>
              </a:p>
            </p:txBody>
          </p:sp>
          <p:sp>
            <p:nvSpPr>
              <p:cNvPr id="46" name="正方形/長方形 45"/>
              <p:cNvSpPr/>
              <p:nvPr/>
            </p:nvSpPr>
            <p:spPr>
              <a:xfrm>
                <a:off x="-1251810" y="3932400"/>
                <a:ext cx="1073263" cy="689414"/>
              </a:xfrm>
              <a:prstGeom prst="rect">
                <a:avLst/>
              </a:prstGeom>
              <a:ln>
                <a:noFill/>
              </a:ln>
            </p:spPr>
            <p:txBody>
              <a:bodyPr wrap="square">
                <a:spAutoFit/>
              </a:bodyPr>
              <a:lstStyle/>
              <a:p>
                <a:r>
                  <a:rPr lang="en-US" altLang="ja-JP" sz="4400" b="1" dirty="0">
                    <a:solidFill>
                      <a:srgbClr val="FF3399"/>
                    </a:solidFill>
                    <a:latin typeface="小塚ゴシック Pro H" pitchFamily="34" charset="-128"/>
                    <a:ea typeface="小塚ゴシック Pro H" pitchFamily="34" charset="-128"/>
                  </a:rPr>
                  <a:t>10</a:t>
                </a:r>
                <a:r>
                  <a:rPr lang="ja-JP" altLang="en-US" sz="1400" b="1" dirty="0">
                    <a:solidFill>
                      <a:srgbClr val="002060"/>
                    </a:solidFill>
                    <a:latin typeface="小塚ゴシック Pro H" pitchFamily="34" charset="-128"/>
                    <a:ea typeface="小塚ゴシック Pro H" pitchFamily="34" charset="-128"/>
                  </a:rPr>
                  <a:t>社様</a:t>
                </a:r>
                <a:endParaRPr lang="ja-JP" altLang="en-US" sz="2400" b="1" dirty="0">
                  <a:solidFill>
                    <a:srgbClr val="002060"/>
                  </a:solidFill>
                  <a:latin typeface="小塚ゴシック Pro H" pitchFamily="34" charset="-128"/>
                  <a:ea typeface="小塚ゴシック Pro H" pitchFamily="34" charset="-128"/>
                </a:endParaRPr>
              </a:p>
            </p:txBody>
          </p:sp>
        </p:grpSp>
        <p:sp>
          <p:nvSpPr>
            <p:cNvPr id="47" name="正方形/長方形 46">
              <a:extLst>
                <a:ext uri="{FF2B5EF4-FFF2-40B4-BE49-F238E27FC236}">
                  <a16:creationId xmlns:a16="http://schemas.microsoft.com/office/drawing/2014/main" id="{4E8D7C1B-3840-416C-A368-E637FA567557}"/>
                </a:ext>
              </a:extLst>
            </p:cNvPr>
            <p:cNvSpPr/>
            <p:nvPr/>
          </p:nvSpPr>
          <p:spPr>
            <a:xfrm>
              <a:off x="6141905" y="7073238"/>
              <a:ext cx="1415773" cy="215444"/>
            </a:xfrm>
            <a:prstGeom prst="rect">
              <a:avLst/>
            </a:prstGeom>
            <a:ln>
              <a:noFill/>
            </a:ln>
          </p:spPr>
          <p:txBody>
            <a:bodyPr wrap="none">
              <a:spAutoFit/>
            </a:bodyPr>
            <a:lstStyle/>
            <a:p>
              <a:pPr algn="ctr"/>
              <a:r>
                <a:rPr lang="ja-JP" altLang="en-US" sz="800" b="1" dirty="0">
                  <a:solidFill>
                    <a:srgbClr val="002060"/>
                  </a:solidFill>
                  <a:latin typeface="小塚ゴシック Pro B" pitchFamily="34" charset="-128"/>
                  <a:ea typeface="小塚ゴシック Pro B" pitchFamily="34" charset="-128"/>
                </a:rPr>
                <a:t>後継者・後継予定者に限る</a:t>
              </a:r>
            </a:p>
          </p:txBody>
        </p:sp>
      </p:grpSp>
      <p:grpSp>
        <p:nvGrpSpPr>
          <p:cNvPr id="5" name="グループ化 4">
            <a:extLst>
              <a:ext uri="{FF2B5EF4-FFF2-40B4-BE49-F238E27FC236}">
                <a16:creationId xmlns:a16="http://schemas.microsoft.com/office/drawing/2014/main" id="{60D6B8EF-FDAA-405F-AA6D-C4827AD3930F}"/>
              </a:ext>
            </a:extLst>
          </p:cNvPr>
          <p:cNvGrpSpPr/>
          <p:nvPr/>
        </p:nvGrpSpPr>
        <p:grpSpPr>
          <a:xfrm>
            <a:off x="400255" y="7507898"/>
            <a:ext cx="4316415" cy="2663264"/>
            <a:chOff x="400255" y="7507898"/>
            <a:chExt cx="4316415" cy="2663264"/>
          </a:xfrm>
        </p:grpSpPr>
        <p:pic>
          <p:nvPicPr>
            <p:cNvPr id="44" name="図 43"/>
            <p:cNvPicPr>
              <a:picLocks noChangeAspect="1"/>
            </p:cNvPicPr>
            <p:nvPr/>
          </p:nvPicPr>
          <p:blipFill>
            <a:blip r:embed="rId6" cstate="print">
              <a:duotone>
                <a:schemeClr val="accent2">
                  <a:shade val="45000"/>
                  <a:satMod val="135000"/>
                </a:schemeClr>
                <a:prstClr val="white"/>
              </a:duotone>
              <a:extLst>
                <a:ext uri="{BEBA8EAE-BF5A-486C-A8C5-ECC9F3942E4B}">
                  <a14:imgProps xmlns:a14="http://schemas.microsoft.com/office/drawing/2010/main">
                    <a14:imgLayer r:embed="rId7">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93319" y="7507898"/>
              <a:ext cx="4014184" cy="2663264"/>
            </a:xfrm>
            <a:prstGeom prst="rect">
              <a:avLst/>
            </a:prstGeom>
            <a:noFill/>
            <a:ln>
              <a:noFill/>
            </a:ln>
            <a:effectLst/>
          </p:spPr>
        </p:pic>
        <p:sp>
          <p:nvSpPr>
            <p:cNvPr id="49" name="テキスト ボックス 48">
              <a:extLst>
                <a:ext uri="{FF2B5EF4-FFF2-40B4-BE49-F238E27FC236}">
                  <a16:creationId xmlns:a16="http://schemas.microsoft.com/office/drawing/2014/main" id="{67CDF2B3-3A87-4511-8D74-1358DD0E92B4}"/>
                </a:ext>
              </a:extLst>
            </p:cNvPr>
            <p:cNvSpPr txBox="1"/>
            <p:nvPr/>
          </p:nvSpPr>
          <p:spPr>
            <a:xfrm>
              <a:off x="1332959" y="9457904"/>
              <a:ext cx="2612847" cy="512824"/>
            </a:xfrm>
            <a:prstGeom prst="rect">
              <a:avLst/>
            </a:prstGeom>
            <a:noFill/>
          </p:spPr>
          <p:txBody>
            <a:bodyPr wrap="square" lIns="0" tIns="72000" rIns="0" bIns="0" rtlCol="0" anchor="ctr" anchorCtr="0">
              <a:spAutoFit/>
            </a:bodyPr>
            <a:lstStyle/>
            <a:p>
              <a:pPr algn="ctr" fontAlgn="ctr">
                <a:lnSpc>
                  <a:spcPct val="110000"/>
                </a:lnSpc>
              </a:pPr>
              <a:r>
                <a:rPr lang="ja-JP" altLang="en-US" sz="1300" b="1" dirty="0">
                  <a:latin typeface="メイリオ" panose="020B0604030504040204" pitchFamily="50" charset="-128"/>
                  <a:ea typeface="小塚ゴシック Pro B"/>
                  <a:cs typeface="メイリオ" panose="020B0604030504040204" pitchFamily="50" charset="-128"/>
                </a:rPr>
                <a:t>統括責任者</a:t>
              </a:r>
              <a:endParaRPr lang="en-US" altLang="ja-JP" sz="1300" b="1" dirty="0">
                <a:latin typeface="メイリオ" panose="020B0604030504040204" pitchFamily="50" charset="-128"/>
                <a:ea typeface="小塚ゴシック Pro B"/>
                <a:cs typeface="メイリオ" panose="020B0604030504040204" pitchFamily="50" charset="-128"/>
              </a:endParaRPr>
            </a:p>
            <a:p>
              <a:pPr algn="ctr" fontAlgn="ctr">
                <a:lnSpc>
                  <a:spcPct val="110000"/>
                </a:lnSpc>
              </a:pPr>
              <a:r>
                <a:rPr lang="ja-JP" altLang="en-US" sz="1300" b="1" spc="50" dirty="0">
                  <a:latin typeface="メイリオ" panose="020B0604030504040204" pitchFamily="50" charset="-128"/>
                  <a:ea typeface="小塚ゴシック Pro B"/>
                  <a:cs typeface="メイリオ" panose="020B0604030504040204" pitchFamily="50" charset="-128"/>
                </a:rPr>
                <a:t>保延 薦 氏</a:t>
              </a:r>
            </a:p>
          </p:txBody>
        </p:sp>
        <p:pic>
          <p:nvPicPr>
            <p:cNvPr id="31" name="図 30">
              <a:extLst>
                <a:ext uri="{FF2B5EF4-FFF2-40B4-BE49-F238E27FC236}">
                  <a16:creationId xmlns:a16="http://schemas.microsoft.com/office/drawing/2014/main" id="{017FA5BB-EBB5-4737-B48B-11911560117B}"/>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1" t="13688" r="1268"/>
            <a:stretch/>
          </p:blipFill>
          <p:spPr>
            <a:xfrm>
              <a:off x="2024136" y="8056098"/>
              <a:ext cx="1182460" cy="1447200"/>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pic>
          <p:nvPicPr>
            <p:cNvPr id="35" name="図 34">
              <a:extLst>
                <a:ext uri="{FF2B5EF4-FFF2-40B4-BE49-F238E27FC236}">
                  <a16:creationId xmlns:a16="http://schemas.microsoft.com/office/drawing/2014/main" id="{ADA519A3-0966-48D0-B0D2-29A517A0436F}"/>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8357"/>
            <a:stretch/>
          </p:blipFill>
          <p:spPr>
            <a:xfrm>
              <a:off x="771849" y="8063231"/>
              <a:ext cx="1182460" cy="1448095"/>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pic>
          <p:nvPicPr>
            <p:cNvPr id="40" name="図 39">
              <a:extLst>
                <a:ext uri="{FF2B5EF4-FFF2-40B4-BE49-F238E27FC236}">
                  <a16:creationId xmlns:a16="http://schemas.microsoft.com/office/drawing/2014/main" id="{4EF77FB3-FFFF-4274-8958-1A86547B4D8B}"/>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t="10027" b="2696"/>
            <a:stretch/>
          </p:blipFill>
          <p:spPr>
            <a:xfrm>
              <a:off x="3294895" y="8040041"/>
              <a:ext cx="1184400" cy="1447200"/>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
          <p:nvSpPr>
            <p:cNvPr id="52" name="テキスト ボックス 51">
              <a:extLst>
                <a:ext uri="{FF2B5EF4-FFF2-40B4-BE49-F238E27FC236}">
                  <a16:creationId xmlns:a16="http://schemas.microsoft.com/office/drawing/2014/main" id="{F1DDAA24-8ECF-4A89-82F0-E963DB448A8F}"/>
                </a:ext>
              </a:extLst>
            </p:cNvPr>
            <p:cNvSpPr txBox="1"/>
            <p:nvPr/>
          </p:nvSpPr>
          <p:spPr>
            <a:xfrm>
              <a:off x="400255" y="9435619"/>
              <a:ext cx="1889839" cy="512824"/>
            </a:xfrm>
            <a:prstGeom prst="rect">
              <a:avLst/>
            </a:prstGeom>
            <a:noFill/>
          </p:spPr>
          <p:txBody>
            <a:bodyPr wrap="square" lIns="0" tIns="72000" rIns="0" bIns="0" rtlCol="0" anchor="ctr" anchorCtr="0">
              <a:spAutoFit/>
            </a:bodyPr>
            <a:lstStyle/>
            <a:p>
              <a:pPr algn="ctr" fontAlgn="ctr">
                <a:lnSpc>
                  <a:spcPct val="110000"/>
                </a:lnSpc>
              </a:pPr>
              <a:r>
                <a:rPr lang="ja-JP" altLang="en-US" sz="1300" b="1" dirty="0">
                  <a:latin typeface="メイリオ" panose="020B0604030504040204" pitchFamily="50" charset="-128"/>
                  <a:ea typeface="小塚ゴシック Pro B"/>
                  <a:cs typeface="メイリオ" panose="020B0604030504040204" pitchFamily="50" charset="-128"/>
                </a:rPr>
                <a:t>サブマネージャー</a:t>
              </a:r>
              <a:endParaRPr lang="en-US" altLang="ja-JP" sz="1300" b="1" dirty="0">
                <a:latin typeface="メイリオ" panose="020B0604030504040204" pitchFamily="50" charset="-128"/>
                <a:ea typeface="小塚ゴシック Pro B"/>
                <a:cs typeface="メイリオ" panose="020B0604030504040204" pitchFamily="50" charset="-128"/>
              </a:endParaRPr>
            </a:p>
            <a:p>
              <a:pPr algn="ctr" fontAlgn="ctr">
                <a:lnSpc>
                  <a:spcPct val="110000"/>
                </a:lnSpc>
              </a:pPr>
              <a:r>
                <a:rPr lang="ja-JP" altLang="en-US" sz="1300" b="1" dirty="0">
                  <a:latin typeface="メイリオ" panose="020B0604030504040204" pitchFamily="50" charset="-128"/>
                  <a:ea typeface="小塚ゴシック Pro B"/>
                  <a:cs typeface="メイリオ" panose="020B0604030504040204" pitchFamily="50" charset="-128"/>
                </a:rPr>
                <a:t> 本田 光</a:t>
              </a:r>
              <a:r>
                <a:rPr lang="ja-JP" altLang="en-US" sz="1300" b="1" spc="50" dirty="0">
                  <a:latin typeface="メイリオ" panose="020B0604030504040204" pitchFamily="50" charset="-128"/>
                  <a:ea typeface="小塚ゴシック Pro B"/>
                  <a:cs typeface="メイリオ" panose="020B0604030504040204" pitchFamily="50" charset="-128"/>
                </a:rPr>
                <a:t> 氏</a:t>
              </a:r>
            </a:p>
          </p:txBody>
        </p:sp>
        <p:sp>
          <p:nvSpPr>
            <p:cNvPr id="53" name="テキスト ボックス 52">
              <a:extLst>
                <a:ext uri="{FF2B5EF4-FFF2-40B4-BE49-F238E27FC236}">
                  <a16:creationId xmlns:a16="http://schemas.microsoft.com/office/drawing/2014/main" id="{37B7C661-F27E-4EBA-AAA0-551AA7E12A8B}"/>
                </a:ext>
              </a:extLst>
            </p:cNvPr>
            <p:cNvSpPr txBox="1"/>
            <p:nvPr/>
          </p:nvSpPr>
          <p:spPr>
            <a:xfrm>
              <a:off x="3039072" y="9459280"/>
              <a:ext cx="1677598" cy="512824"/>
            </a:xfrm>
            <a:prstGeom prst="rect">
              <a:avLst/>
            </a:prstGeom>
            <a:noFill/>
          </p:spPr>
          <p:txBody>
            <a:bodyPr wrap="square" lIns="0" tIns="72000" rIns="0" bIns="0" rtlCol="0" anchor="ctr" anchorCtr="0">
              <a:spAutoFit/>
            </a:bodyPr>
            <a:lstStyle/>
            <a:p>
              <a:pPr algn="ctr" fontAlgn="ctr">
                <a:lnSpc>
                  <a:spcPct val="110000"/>
                </a:lnSpc>
              </a:pPr>
              <a:r>
                <a:rPr lang="ja-JP" altLang="en-US" sz="1300" b="1" dirty="0">
                  <a:latin typeface="メイリオ" panose="020B0604030504040204" pitchFamily="50" charset="-128"/>
                  <a:ea typeface="小塚ゴシック Pro B"/>
                  <a:cs typeface="メイリオ" panose="020B0604030504040204" pitchFamily="50" charset="-128"/>
                </a:rPr>
                <a:t>サブマネージャー </a:t>
              </a:r>
              <a:endParaRPr lang="en-US" altLang="ja-JP" sz="1300" b="1" dirty="0">
                <a:latin typeface="メイリオ" panose="020B0604030504040204" pitchFamily="50" charset="-128"/>
                <a:ea typeface="小塚ゴシック Pro B"/>
                <a:cs typeface="メイリオ" panose="020B0604030504040204" pitchFamily="50" charset="-128"/>
              </a:endParaRPr>
            </a:p>
            <a:p>
              <a:pPr algn="ctr" fontAlgn="ctr">
                <a:lnSpc>
                  <a:spcPct val="110000"/>
                </a:lnSpc>
              </a:pPr>
              <a:r>
                <a:rPr lang="ja-JP" altLang="en-US" sz="1300" b="1" dirty="0">
                  <a:latin typeface="メイリオ" panose="020B0604030504040204" pitchFamily="50" charset="-128"/>
                  <a:ea typeface="小塚ゴシック Pro B"/>
                  <a:cs typeface="メイリオ" panose="020B0604030504040204" pitchFamily="50" charset="-128"/>
                </a:rPr>
                <a:t>寺嶋 史朗</a:t>
              </a:r>
              <a:r>
                <a:rPr lang="ja-JP" altLang="en-US" sz="1300" b="1" spc="50" dirty="0">
                  <a:latin typeface="メイリオ" panose="020B0604030504040204" pitchFamily="50" charset="-128"/>
                  <a:ea typeface="小塚ゴシック Pro B"/>
                  <a:cs typeface="メイリオ" panose="020B0604030504040204" pitchFamily="50" charset="-128"/>
                </a:rPr>
                <a:t> 氏</a:t>
              </a:r>
            </a:p>
          </p:txBody>
        </p:sp>
        <p:sp>
          <p:nvSpPr>
            <p:cNvPr id="55" name="正方形/長方形 54">
              <a:extLst>
                <a:ext uri="{FF2B5EF4-FFF2-40B4-BE49-F238E27FC236}">
                  <a16:creationId xmlns:a16="http://schemas.microsoft.com/office/drawing/2014/main" id="{3D8243EE-99A9-4200-A3F4-F3FC4A8C253D}"/>
                </a:ext>
              </a:extLst>
            </p:cNvPr>
            <p:cNvSpPr/>
            <p:nvPr/>
          </p:nvSpPr>
          <p:spPr>
            <a:xfrm>
              <a:off x="732660" y="7589248"/>
              <a:ext cx="3777192" cy="307777"/>
            </a:xfrm>
            <a:prstGeom prst="rect">
              <a:avLst/>
            </a:prstGeom>
          </p:spPr>
          <p:txBody>
            <a:bodyPr wrap="square">
              <a:spAutoFit/>
            </a:bodyPr>
            <a:lstStyle/>
            <a:p>
              <a:r>
                <a:rPr lang="ja-JP" altLang="en-US" sz="1400" b="1" dirty="0">
                  <a:latin typeface="メイリオ" panose="020B0604030504040204" pitchFamily="50" charset="-128"/>
                  <a:ea typeface="メイリオ" panose="020B0604030504040204" pitchFamily="50" charset="-128"/>
                </a:rPr>
                <a:t>講師　奈良県事業承継・引継ぎ支援センター</a:t>
              </a:r>
              <a:r>
                <a:rPr lang="ja-JP" altLang="en-US" sz="1400" b="1" dirty="0">
                  <a:solidFill>
                    <a:schemeClr val="accent5">
                      <a:lumMod val="50000"/>
                    </a:schemeClr>
                  </a:solidFill>
                  <a:latin typeface="メイリオ" panose="020B0604030504040204" pitchFamily="50" charset="-128"/>
                  <a:ea typeface="メイリオ" panose="020B0604030504040204" pitchFamily="50" charset="-128"/>
                </a:rPr>
                <a:t>　　　　　　　　　　　</a:t>
              </a:r>
            </a:p>
          </p:txBody>
        </p:sp>
      </p:grpSp>
      <p:grpSp>
        <p:nvGrpSpPr>
          <p:cNvPr id="62" name="グループ化 61">
            <a:extLst>
              <a:ext uri="{FF2B5EF4-FFF2-40B4-BE49-F238E27FC236}">
                <a16:creationId xmlns:a16="http://schemas.microsoft.com/office/drawing/2014/main" id="{49363450-C834-4FF8-B6DA-126F792F3CE5}"/>
              </a:ext>
            </a:extLst>
          </p:cNvPr>
          <p:cNvGrpSpPr/>
          <p:nvPr/>
        </p:nvGrpSpPr>
        <p:grpSpPr>
          <a:xfrm>
            <a:off x="4669936" y="7508762"/>
            <a:ext cx="2564303" cy="2663264"/>
            <a:chOff x="4669936" y="7508762"/>
            <a:chExt cx="2564303" cy="2663264"/>
          </a:xfrm>
        </p:grpSpPr>
        <p:pic>
          <p:nvPicPr>
            <p:cNvPr id="60" name="図 59">
              <a:extLst>
                <a:ext uri="{FF2B5EF4-FFF2-40B4-BE49-F238E27FC236}">
                  <a16:creationId xmlns:a16="http://schemas.microsoft.com/office/drawing/2014/main" id="{209DC749-0233-48E2-9E50-51CD074F84D9}"/>
                </a:ext>
              </a:extLst>
            </p:cNvPr>
            <p:cNvPicPr>
              <a:picLocks noChangeAspect="1"/>
            </p:cNvPicPr>
            <p:nvPr/>
          </p:nvPicPr>
          <p:blipFill>
            <a:blip r:embed="rId6" cstate="print">
              <a:duotone>
                <a:schemeClr val="accent2">
                  <a:shade val="45000"/>
                  <a:satMod val="135000"/>
                </a:schemeClr>
                <a:prstClr val="white"/>
              </a:duotone>
              <a:extLst>
                <a:ext uri="{BEBA8EAE-BF5A-486C-A8C5-ECC9F3942E4B}">
                  <a14:imgProps xmlns:a14="http://schemas.microsoft.com/office/drawing/2010/main">
                    <a14:imgLayer r:embed="rId7">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4669936" y="7508762"/>
              <a:ext cx="2564303" cy="2663264"/>
            </a:xfrm>
            <a:prstGeom prst="rect">
              <a:avLst/>
            </a:prstGeom>
            <a:ln>
              <a:noFill/>
            </a:ln>
            <a:effectLst/>
          </p:spPr>
        </p:pic>
        <p:pic>
          <p:nvPicPr>
            <p:cNvPr id="39" name="図 38">
              <a:extLst>
                <a:ext uri="{FF2B5EF4-FFF2-40B4-BE49-F238E27FC236}">
                  <a16:creationId xmlns:a16="http://schemas.microsoft.com/office/drawing/2014/main" id="{D254A585-ECD3-4A68-8744-63EC436FF533}"/>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3370" t="27750" r="23763" b="26851"/>
            <a:stretch/>
          </p:blipFill>
          <p:spPr>
            <a:xfrm>
              <a:off x="4874104" y="9089626"/>
              <a:ext cx="2168812" cy="1013449"/>
            </a:xfrm>
            <a:prstGeom prst="rect">
              <a:avLst/>
            </a:prstGeom>
          </p:spPr>
        </p:pic>
        <p:pic>
          <p:nvPicPr>
            <p:cNvPr id="50" name="図 49">
              <a:extLst>
                <a:ext uri="{FF2B5EF4-FFF2-40B4-BE49-F238E27FC236}">
                  <a16:creationId xmlns:a16="http://schemas.microsoft.com/office/drawing/2014/main" id="{F569E5BD-76AC-4EFC-9652-150A27B8E770}"/>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1848" t="22730" r="2960" b="9963"/>
            <a:stretch/>
          </p:blipFill>
          <p:spPr>
            <a:xfrm>
              <a:off x="4861397" y="7929155"/>
              <a:ext cx="2181519" cy="1156854"/>
            </a:xfrm>
            <a:prstGeom prst="rect">
              <a:avLst/>
            </a:prstGeom>
          </p:spPr>
        </p:pic>
        <p:sp>
          <p:nvSpPr>
            <p:cNvPr id="48" name="テキスト ボックス 47">
              <a:extLst>
                <a:ext uri="{FF2B5EF4-FFF2-40B4-BE49-F238E27FC236}">
                  <a16:creationId xmlns:a16="http://schemas.microsoft.com/office/drawing/2014/main" id="{868ED1AE-8923-4041-845B-BA34EE549D7D}"/>
                </a:ext>
              </a:extLst>
            </p:cNvPr>
            <p:cNvSpPr txBox="1"/>
            <p:nvPr/>
          </p:nvSpPr>
          <p:spPr>
            <a:xfrm>
              <a:off x="4974749" y="7523021"/>
              <a:ext cx="1976726" cy="309691"/>
            </a:xfrm>
            <a:prstGeom prst="rect">
              <a:avLst/>
            </a:prstGeom>
            <a:noFill/>
          </p:spPr>
          <p:txBody>
            <a:bodyPr wrap="square" lIns="0" tIns="72000" rIns="0" bIns="0" rtlCol="0" anchor="ctr" anchorCtr="0">
              <a:spAutoFit/>
            </a:bodyPr>
            <a:lstStyle/>
            <a:p>
              <a:pPr fontAlgn="ctr">
                <a:lnSpc>
                  <a:spcPct val="110000"/>
                </a:lnSpc>
              </a:pPr>
              <a:r>
                <a:rPr kumimoji="1" lang="ja-JP" altLang="en-US" sz="1400" b="1" dirty="0">
                  <a:latin typeface="メイリオ" panose="020B0604030504040204" pitchFamily="50" charset="-128"/>
                  <a:ea typeface="小塚ゴシック Pro B"/>
                  <a:cs typeface="メイリオ" panose="020B0604030504040204" pitchFamily="50" charset="-128"/>
                </a:rPr>
                <a:t>昨年度のセミナーの様子</a:t>
              </a:r>
              <a:endParaRPr kumimoji="1" lang="en-US" altLang="ja-JP" sz="1400" b="1" dirty="0">
                <a:latin typeface="メイリオ" panose="020B0604030504040204" pitchFamily="50" charset="-128"/>
                <a:ea typeface="小塚ゴシック Pro B"/>
                <a:cs typeface="メイリオ" panose="020B0604030504040204" pitchFamily="50" charset="-128"/>
              </a:endParaRPr>
            </a:p>
          </p:txBody>
        </p:sp>
      </p:grpSp>
    </p:spTree>
    <p:extLst>
      <p:ext uri="{BB962C8B-B14F-4D97-AF65-F5344CB8AC3E}">
        <p14:creationId xmlns:p14="http://schemas.microsoft.com/office/powerpoint/2010/main" val="2791972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72752" y="5965781"/>
            <a:ext cx="6863489" cy="136033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pPr>
            <a:r>
              <a:rPr lang="ja-JP" altLang="en-US" sz="1400" dirty="0">
                <a:solidFill>
                  <a:schemeClr val="tx1"/>
                </a:solidFill>
              </a:rPr>
              <a:t>　</a:t>
            </a:r>
            <a:r>
              <a:rPr lang="en-US" altLang="ja-JP" sz="1400" dirty="0">
                <a:solidFill>
                  <a:schemeClr val="tx1"/>
                </a:solidFill>
              </a:rPr>
              <a:t>Q1:</a:t>
            </a:r>
            <a:r>
              <a:rPr lang="ja-JP" altLang="en-US" sz="1400" dirty="0">
                <a:solidFill>
                  <a:schemeClr val="tx1"/>
                </a:solidFill>
              </a:rPr>
              <a:t>後継者セミナー以外で事業承継等経営に関するサポートを希望されますか？</a:t>
            </a:r>
            <a:endParaRPr lang="en-US" altLang="ja-JP" sz="1400" dirty="0">
              <a:solidFill>
                <a:schemeClr val="tx1"/>
              </a:solidFill>
            </a:endParaRPr>
          </a:p>
          <a:p>
            <a:pPr>
              <a:lnSpc>
                <a:spcPct val="150000"/>
              </a:lnSpc>
            </a:pPr>
            <a:r>
              <a:rPr lang="ja-JP" altLang="en-US" sz="1400" dirty="0">
                <a:solidFill>
                  <a:schemeClr val="tx1"/>
                </a:solidFill>
              </a:rPr>
              <a:t>　</a:t>
            </a:r>
            <a:r>
              <a:rPr lang="en-US" altLang="ja-JP" sz="1400" dirty="0">
                <a:solidFill>
                  <a:schemeClr val="tx1"/>
                </a:solidFill>
              </a:rPr>
              <a:t>A1</a:t>
            </a:r>
            <a:r>
              <a:rPr lang="ja-JP" altLang="en-US" sz="1400" dirty="0">
                <a:solidFill>
                  <a:schemeClr val="tx1"/>
                </a:solidFill>
              </a:rPr>
              <a:t>：　　　 はい　　　　　　　　いいえ</a:t>
            </a:r>
            <a:endParaRPr lang="en-US" altLang="ja-JP" sz="1400" dirty="0">
              <a:solidFill>
                <a:schemeClr val="tx1"/>
              </a:solidFill>
            </a:endParaRPr>
          </a:p>
          <a:p>
            <a:pPr>
              <a:lnSpc>
                <a:spcPct val="150000"/>
              </a:lnSpc>
            </a:pPr>
            <a:r>
              <a:rPr lang="ja-JP" altLang="en-US" sz="1200" dirty="0">
                <a:solidFill>
                  <a:schemeClr val="tx1"/>
                </a:solidFill>
              </a:rPr>
              <a:t>　　</a:t>
            </a:r>
            <a:r>
              <a:rPr lang="ja-JP" altLang="en-US" sz="1200" b="1" dirty="0">
                <a:solidFill>
                  <a:schemeClr val="tx1"/>
                </a:solidFill>
              </a:rPr>
              <a:t>事業主名：　　　　　　　　　　　　　　　　</a:t>
            </a:r>
            <a:endParaRPr lang="en-US" altLang="ja-JP" sz="1200" b="1" dirty="0">
              <a:solidFill>
                <a:schemeClr val="tx1"/>
              </a:solidFill>
            </a:endParaRPr>
          </a:p>
          <a:p>
            <a:pPr>
              <a:lnSpc>
                <a:spcPct val="150000"/>
              </a:lnSpc>
            </a:pPr>
            <a:r>
              <a:rPr lang="ja-JP" altLang="en-US" sz="1200" b="1" dirty="0">
                <a:solidFill>
                  <a:schemeClr val="tx1"/>
                </a:solidFill>
              </a:rPr>
              <a:t>　　住　　　所：　　　　　　　　　　　　　　　　　　　　　　　　　　　　電話番号：　</a:t>
            </a:r>
            <a:r>
              <a:rPr lang="ja-JP" altLang="en-US" sz="1400" dirty="0">
                <a:solidFill>
                  <a:schemeClr val="tx1"/>
                </a:solidFill>
              </a:rPr>
              <a:t>　　　　　　　　　　　　　　</a:t>
            </a:r>
            <a:endParaRPr lang="en-US" altLang="ja-JP" sz="1400" dirty="0">
              <a:solidFill>
                <a:schemeClr val="tx1"/>
              </a:solidFill>
            </a:endParaRPr>
          </a:p>
        </p:txBody>
      </p:sp>
      <p:sp>
        <p:nvSpPr>
          <p:cNvPr id="10" name="テキスト ボックス 2"/>
          <p:cNvSpPr txBox="1">
            <a:spLocks noChangeArrowheads="1"/>
          </p:cNvSpPr>
          <p:nvPr/>
        </p:nvSpPr>
        <p:spPr bwMode="auto">
          <a:xfrm>
            <a:off x="377502" y="7420787"/>
            <a:ext cx="6958739" cy="1277733"/>
          </a:xfrm>
          <a:prstGeom prst="rect">
            <a:avLst/>
          </a:prstGeom>
          <a:noFill/>
          <a:ln w="9525">
            <a:noFill/>
            <a:miter lim="800000"/>
            <a:headEnd/>
            <a:tailEnd/>
          </a:ln>
        </p:spPr>
        <p:txBody>
          <a:bodyPr rot="0" vert="horz" wrap="square" lIns="91440" tIns="45720" rIns="91440" bIns="45720" anchor="t" anchorCtr="0">
            <a:noAutofit/>
          </a:bodyPr>
          <a:lstStyle/>
          <a:p>
            <a:pPr marL="162560" indent="-162560" algn="just">
              <a:spcAft>
                <a:spcPts val="0"/>
              </a:spcAft>
            </a:pPr>
            <a:r>
              <a:rPr lang="en-US" altLang="ja-JP" sz="1100" kern="100" dirty="0">
                <a:effectLst/>
                <a:latin typeface="Century"/>
                <a:ea typeface="HGｺﾞｼｯｸM"/>
                <a:cs typeface="Times New Roman"/>
              </a:rPr>
              <a:t>※</a:t>
            </a:r>
            <a:r>
              <a:rPr lang="ja-JP" altLang="en-US" sz="1100" kern="100" dirty="0">
                <a:effectLst/>
                <a:latin typeface="Century"/>
                <a:ea typeface="HGｺﾞｼｯｸM"/>
                <a:cs typeface="Times New Roman"/>
              </a:rPr>
              <a:t>参加申込書、アンケートついては、郵便、</a:t>
            </a:r>
            <a:r>
              <a:rPr lang="en-US" altLang="ja-JP" sz="1100" kern="100" dirty="0">
                <a:effectLst/>
                <a:latin typeface="Century"/>
                <a:ea typeface="HGｺﾞｼｯｸM"/>
                <a:cs typeface="Times New Roman"/>
              </a:rPr>
              <a:t>FAX</a:t>
            </a:r>
            <a:r>
              <a:rPr lang="ja-JP" altLang="en-US" sz="1100" kern="100" dirty="0">
                <a:effectLst/>
                <a:latin typeface="Century"/>
                <a:ea typeface="HGｺﾞｼｯｸM"/>
                <a:cs typeface="Times New Roman"/>
              </a:rPr>
              <a:t>、</a:t>
            </a:r>
            <a:r>
              <a:rPr lang="en-US" altLang="ja-JP" sz="1100" kern="100" dirty="0">
                <a:effectLst/>
                <a:latin typeface="Century"/>
                <a:ea typeface="HGｺﾞｼｯｸM"/>
                <a:cs typeface="Times New Roman"/>
              </a:rPr>
              <a:t>e-mail</a:t>
            </a:r>
            <a:r>
              <a:rPr lang="ja-JP" altLang="en-US" sz="1100" kern="100" dirty="0">
                <a:effectLst/>
                <a:latin typeface="Century"/>
                <a:ea typeface="HGｺﾞｼｯｸM"/>
                <a:cs typeface="Times New Roman"/>
              </a:rPr>
              <a:t>で奈良県信用保証協会までご送付下さい。</a:t>
            </a:r>
            <a:endParaRPr lang="en-US" altLang="ja-JP" sz="1100" kern="100" dirty="0">
              <a:effectLst/>
              <a:latin typeface="Century"/>
              <a:ea typeface="HGｺﾞｼｯｸM"/>
              <a:cs typeface="Times New Roman"/>
            </a:endParaRPr>
          </a:p>
          <a:p>
            <a:pPr marL="162560" indent="-162560" algn="just">
              <a:spcAft>
                <a:spcPts val="0"/>
              </a:spcAft>
            </a:pPr>
            <a:r>
              <a:rPr lang="ja-JP" altLang="en-US" sz="1100" kern="100" dirty="0">
                <a:latin typeface="Century"/>
                <a:ea typeface="HGｺﾞｼｯｸM"/>
                <a:cs typeface="Times New Roman"/>
              </a:rPr>
              <a:t>　</a:t>
            </a:r>
            <a:r>
              <a:rPr lang="en-US" altLang="ja-JP" sz="1100" kern="100" dirty="0">
                <a:effectLst/>
                <a:latin typeface="Century"/>
                <a:ea typeface="HGｺﾞｼｯｸM"/>
                <a:cs typeface="Times New Roman"/>
              </a:rPr>
              <a:t>e-mail</a:t>
            </a:r>
            <a:r>
              <a:rPr lang="ja-JP" altLang="en-US" sz="1100" kern="100" dirty="0">
                <a:effectLst/>
                <a:latin typeface="Century"/>
                <a:ea typeface="HGｺﾞｼｯｸM"/>
                <a:cs typeface="Times New Roman"/>
              </a:rPr>
              <a:t>の場合、書式等は問いませんので、上記申込書をご参考にご記入ください。</a:t>
            </a:r>
            <a:endParaRPr lang="en-US" altLang="ja-JP" sz="1100" kern="100" dirty="0">
              <a:effectLst/>
              <a:latin typeface="Century"/>
              <a:ea typeface="HGｺﾞｼｯｸM"/>
              <a:cs typeface="Times New Roman"/>
            </a:endParaRPr>
          </a:p>
          <a:p>
            <a:pPr marL="162560" indent="-162560" algn="just">
              <a:spcAft>
                <a:spcPts val="0"/>
              </a:spcAft>
            </a:pPr>
            <a:r>
              <a:rPr lang="en-US" altLang="ja-JP" sz="1100" kern="100" dirty="0">
                <a:effectLst/>
                <a:latin typeface="Century"/>
                <a:ea typeface="HGｺﾞｼｯｸM"/>
                <a:cs typeface="Times New Roman"/>
              </a:rPr>
              <a:t>※</a:t>
            </a:r>
            <a:r>
              <a:rPr lang="ja-JP" altLang="en-US" sz="1100" kern="100" dirty="0">
                <a:effectLst/>
                <a:latin typeface="Century"/>
                <a:ea typeface="HGｺﾞｼｯｸM"/>
                <a:cs typeface="Times New Roman"/>
              </a:rPr>
              <a:t>ご送付くださいました事業者様へは、奈良県信用保証協会よりご連絡させて頂きます。</a:t>
            </a:r>
            <a:endParaRPr lang="en-US" altLang="ja-JP" sz="1100" kern="100" dirty="0">
              <a:effectLst/>
              <a:latin typeface="Century"/>
              <a:ea typeface="HGｺﾞｼｯｸM"/>
              <a:cs typeface="Times New Roman"/>
            </a:endParaRPr>
          </a:p>
          <a:p>
            <a:pPr marL="162560" indent="-162560" algn="just">
              <a:spcAft>
                <a:spcPts val="0"/>
              </a:spcAft>
            </a:pPr>
            <a:r>
              <a:rPr lang="ja-JP" sz="1100" kern="100" dirty="0">
                <a:effectLst/>
                <a:latin typeface="Century"/>
                <a:ea typeface="HGｺﾞｼｯｸM"/>
                <a:cs typeface="Times New Roman"/>
              </a:rPr>
              <a:t>※本申込書により取得した個人情報は、セミナー開催に係る準備、資料作成、管理、統計処理としてのみ用いるもので、他の目的のために利用することはありません。</a:t>
            </a:r>
            <a:endParaRPr lang="ja-JP" sz="1100" kern="100" dirty="0">
              <a:effectLst/>
              <a:latin typeface="Century"/>
              <a:ea typeface="ＭＳ 明朝"/>
              <a:cs typeface="Times New Roman"/>
            </a:endParaRPr>
          </a:p>
          <a:p>
            <a:pPr marL="162560" indent="-162560" algn="just">
              <a:spcAft>
                <a:spcPts val="0"/>
              </a:spcAft>
            </a:pPr>
            <a:r>
              <a:rPr lang="ja-JP" sz="1100" kern="100" dirty="0">
                <a:effectLst/>
                <a:latin typeface="Century"/>
                <a:ea typeface="HGｺﾞｼｯｸM"/>
                <a:cs typeface="Times New Roman"/>
              </a:rPr>
              <a:t>※</a:t>
            </a:r>
            <a:r>
              <a:rPr lang="ja-JP" altLang="en-US" sz="1100" kern="100" dirty="0">
                <a:effectLst/>
                <a:latin typeface="Century"/>
                <a:ea typeface="HGｺﾞｼｯｸM"/>
                <a:cs typeface="Times New Roman"/>
              </a:rPr>
              <a:t>奈良県事業承継・引継ぎ支援センター、奈良県よろず支援拠点及び奈良県信用保証</a:t>
            </a:r>
            <a:r>
              <a:rPr lang="ja-JP" sz="1100" kern="100" dirty="0">
                <a:effectLst/>
                <a:latin typeface="Century"/>
                <a:ea typeface="HGｺﾞｼｯｸM"/>
                <a:cs typeface="Times New Roman"/>
              </a:rPr>
              <a:t>協会の</a:t>
            </a:r>
            <a:r>
              <a:rPr lang="ja-JP" altLang="en-US" sz="1100" kern="100" dirty="0">
                <a:latin typeface="Century"/>
                <a:ea typeface="HGｺﾞｼｯｸM"/>
                <a:cs typeface="Times New Roman"/>
              </a:rPr>
              <a:t>広報誌等</a:t>
            </a:r>
            <a:r>
              <a:rPr lang="ja-JP" sz="1100" kern="100" dirty="0">
                <a:effectLst/>
                <a:latin typeface="Century"/>
                <a:ea typeface="HGｺﾞｼｯｸM"/>
                <a:cs typeface="Times New Roman"/>
              </a:rPr>
              <a:t>に使用するため、本セミナー風景の写真撮影を行う場合があります。</a:t>
            </a:r>
            <a:endParaRPr lang="ja-JP" sz="1100" kern="100" dirty="0">
              <a:effectLst/>
              <a:latin typeface="Century"/>
              <a:ea typeface="ＭＳ 明朝"/>
              <a:cs typeface="Times New Roman"/>
            </a:endParaRPr>
          </a:p>
        </p:txBody>
      </p:sp>
      <p:sp>
        <p:nvSpPr>
          <p:cNvPr id="14" name="テキスト ボックス 13"/>
          <p:cNvSpPr txBox="1"/>
          <p:nvPr/>
        </p:nvSpPr>
        <p:spPr>
          <a:xfrm>
            <a:off x="645329" y="245397"/>
            <a:ext cx="6528504" cy="461665"/>
          </a:xfrm>
          <a:prstGeom prst="rect">
            <a:avLst/>
          </a:prstGeom>
          <a:noFill/>
        </p:spPr>
        <p:txBody>
          <a:bodyPr wrap="square" rtlCol="0">
            <a:spAutoFit/>
          </a:bodyPr>
          <a:lstStyle/>
          <a:p>
            <a:pPr algn="ctr"/>
            <a:r>
              <a:rPr lang="ja-JP" altLang="en-US" sz="2400" b="1" dirty="0">
                <a:latin typeface="メイリオ" panose="020B0604030504040204" pitchFamily="50" charset="-128"/>
                <a:ea typeface="メイリオ" panose="020B0604030504040204" pitchFamily="50" charset="-128"/>
              </a:rPr>
              <a:t>後継者のための勉強会　参加申込書</a:t>
            </a:r>
            <a:endParaRPr kumimoji="1" lang="ja-JP" altLang="en-US" sz="2400" b="1" dirty="0">
              <a:latin typeface="メイリオ" panose="020B0604030504040204" pitchFamily="50" charset="-128"/>
              <a:ea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717886793"/>
              </p:ext>
            </p:extLst>
          </p:nvPr>
        </p:nvGraphicFramePr>
        <p:xfrm>
          <a:off x="456042" y="687697"/>
          <a:ext cx="6863489" cy="4716143"/>
        </p:xfrm>
        <a:graphic>
          <a:graphicData uri="http://schemas.openxmlformats.org/drawingml/2006/table">
            <a:tbl>
              <a:tblPr firstRow="1" firstCol="1" lastRow="1" lastCol="1">
                <a:tableStyleId>{5C22544A-7EE6-4342-B048-85BDC9FD1C3A}</a:tableStyleId>
              </a:tblPr>
              <a:tblGrid>
                <a:gridCol w="1202941">
                  <a:extLst>
                    <a:ext uri="{9D8B030D-6E8A-4147-A177-3AD203B41FA5}">
                      <a16:colId xmlns:a16="http://schemas.microsoft.com/office/drawing/2014/main" val="20000"/>
                    </a:ext>
                  </a:extLst>
                </a:gridCol>
                <a:gridCol w="1886849">
                  <a:extLst>
                    <a:ext uri="{9D8B030D-6E8A-4147-A177-3AD203B41FA5}">
                      <a16:colId xmlns:a16="http://schemas.microsoft.com/office/drawing/2014/main" val="20001"/>
                    </a:ext>
                  </a:extLst>
                </a:gridCol>
                <a:gridCol w="1886850">
                  <a:extLst>
                    <a:ext uri="{9D8B030D-6E8A-4147-A177-3AD203B41FA5}">
                      <a16:colId xmlns:a16="http://schemas.microsoft.com/office/drawing/2014/main" val="3691391356"/>
                    </a:ext>
                  </a:extLst>
                </a:gridCol>
                <a:gridCol w="1886849">
                  <a:extLst>
                    <a:ext uri="{9D8B030D-6E8A-4147-A177-3AD203B41FA5}">
                      <a16:colId xmlns:a16="http://schemas.microsoft.com/office/drawing/2014/main" val="947032300"/>
                    </a:ext>
                  </a:extLst>
                </a:gridCol>
              </a:tblGrid>
              <a:tr h="767942">
                <a:tc rowSpan="3">
                  <a:txBody>
                    <a:bodyPr/>
                    <a:lstStyle/>
                    <a:p>
                      <a:pPr algn="ctr">
                        <a:spcAft>
                          <a:spcPts val="0"/>
                        </a:spcAft>
                      </a:pPr>
                      <a:r>
                        <a:rPr lang="ja-JP" altLang="en-US" sz="1400" kern="100" dirty="0">
                          <a:solidFill>
                            <a:schemeClr val="tx1"/>
                          </a:solidFill>
                          <a:effectLst/>
                          <a:latin typeface="メイリオ" panose="020B0604030504040204" pitchFamily="50" charset="-128"/>
                          <a:ea typeface="メイリオ" panose="020B0604030504040204" pitchFamily="50" charset="-128"/>
                          <a:cs typeface="Times New Roman"/>
                        </a:rPr>
                        <a:t>事業者名</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メイリオ" panose="020B0604030504040204" pitchFamily="50" charset="-128"/>
                          <a:ea typeface="メイリオ" panose="020B0604030504040204" pitchFamily="50" charset="-128"/>
                        </a:rPr>
                        <a:t>　　　　</a:t>
                      </a:r>
                      <a:r>
                        <a:rPr lang="ja-JP" altLang="ja-JP" sz="1050" kern="100" dirty="0">
                          <a:solidFill>
                            <a:schemeClr val="tx1"/>
                          </a:solidFill>
                          <a:effectLst/>
                          <a:latin typeface="メイリオ" panose="020B0604030504040204" pitchFamily="50" charset="-128"/>
                          <a:ea typeface="メイリオ" panose="020B0604030504040204" pitchFamily="50" charset="-128"/>
                        </a:rPr>
                        <a:t>〒　　</a:t>
                      </a:r>
                      <a:r>
                        <a:rPr lang="ja-JP" altLang="en-US" sz="1050" kern="100" dirty="0">
                          <a:solidFill>
                            <a:schemeClr val="tx1"/>
                          </a:solidFill>
                          <a:effectLst/>
                          <a:latin typeface="メイリオ" panose="020B0604030504040204" pitchFamily="50" charset="-128"/>
                          <a:ea typeface="メイリオ" panose="020B0604030504040204" pitchFamily="50" charset="-128"/>
                        </a:rPr>
                        <a:t>　　</a:t>
                      </a:r>
                      <a:r>
                        <a:rPr lang="ja-JP" altLang="ja-JP" sz="1050" kern="100" dirty="0">
                          <a:solidFill>
                            <a:schemeClr val="tx1"/>
                          </a:solidFill>
                          <a:effectLst/>
                          <a:latin typeface="メイリオ" panose="020B0604030504040204" pitchFamily="50" charset="-128"/>
                          <a:ea typeface="メイリオ" panose="020B0604030504040204" pitchFamily="50" charset="-128"/>
                        </a:rPr>
                        <a:t>　</a:t>
                      </a:r>
                      <a:r>
                        <a:rPr lang="en-US" altLang="ja-JP" sz="1050" kern="100" dirty="0">
                          <a:solidFill>
                            <a:schemeClr val="tx1"/>
                          </a:solidFill>
                          <a:effectLst/>
                          <a:latin typeface="メイリオ" panose="020B0604030504040204" pitchFamily="50" charset="-128"/>
                          <a:ea typeface="メイリオ" panose="020B0604030504040204" pitchFamily="50" charset="-128"/>
                        </a:rPr>
                        <a:t>―</a:t>
                      </a:r>
                      <a:r>
                        <a:rPr lang="ja-JP" altLang="en-US" sz="1050" kern="100" dirty="0">
                          <a:solidFill>
                            <a:schemeClr val="tx1"/>
                          </a:solidFill>
                          <a:effectLst/>
                          <a:latin typeface="メイリオ" panose="020B0604030504040204" pitchFamily="50" charset="-128"/>
                          <a:ea typeface="メイリオ" panose="020B0604030504040204" pitchFamily="50" charset="-128"/>
                        </a:rPr>
                        <a:t>　</a:t>
                      </a:r>
                      <a:endParaRPr lang="en-US" altLang="ja-JP" sz="1050" kern="100" dirty="0">
                        <a:solidFill>
                          <a:schemeClr val="tx1"/>
                        </a:solidFill>
                        <a:effectLst/>
                        <a:latin typeface="メイリオ" panose="020B0604030504040204" pitchFamily="50" charset="-128"/>
                        <a:ea typeface="メイリオ" panose="020B0604030504040204" pitchFamily="50"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endParaRPr lang="en-US" altLang="ja-JP" sz="900" kern="100" dirty="0">
                        <a:solidFill>
                          <a:schemeClr val="tx1"/>
                        </a:solidFill>
                        <a:effectLst/>
                        <a:latin typeface="メイリオ" panose="020B0604030504040204" pitchFamily="50" charset="-128"/>
                        <a:ea typeface="メイリオ" panose="020B0604030504040204" pitchFamily="50"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lang="ja-JP" altLang="ja-JP" sz="1200" kern="100" dirty="0">
                          <a:solidFill>
                            <a:schemeClr val="tx1"/>
                          </a:solidFill>
                          <a:effectLst/>
                          <a:latin typeface="メイリオ" panose="020B0604030504040204" pitchFamily="50" charset="-128"/>
                          <a:ea typeface="メイリオ" panose="020B0604030504040204" pitchFamily="50" charset="-128"/>
                        </a:rPr>
                        <a:t>住　所</a:t>
                      </a:r>
                      <a:endParaRPr lang="ja-JP" alt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ja-JP" sz="900" kern="100" dirty="0">
                        <a:solidFill>
                          <a:schemeClr val="tx1"/>
                        </a:solidFill>
                        <a:effectLst/>
                        <a:latin typeface="Century"/>
                        <a:ea typeface="ＭＳ 明朝"/>
                        <a:cs typeface="Times New Roman"/>
                      </a:endParaRPr>
                    </a:p>
                  </a:txBody>
                  <a:tcPr marL="50083" marR="500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621356">
                <a:tc vMerge="1">
                  <a:txBody>
                    <a:bodyPr/>
                    <a:lstStyle/>
                    <a:p>
                      <a:endParaRPr kumimoji="1" lang="ja-JP" altLang="en-US"/>
                    </a:p>
                  </a:txBody>
                  <a:tcPr/>
                </a:tc>
                <a:tc gridSpan="3">
                  <a:txBody>
                    <a:bodyPr/>
                    <a:lstStyle/>
                    <a:p>
                      <a:pPr algn="l">
                        <a:spcAft>
                          <a:spcPts val="0"/>
                        </a:spcAft>
                      </a:pPr>
                      <a:r>
                        <a:rPr lang="ja-JP" altLang="en-US" sz="1200" kern="100" dirty="0">
                          <a:solidFill>
                            <a:schemeClr val="tx1"/>
                          </a:solidFill>
                          <a:effectLst/>
                          <a:latin typeface="ＭＳ Ｐゴシック 本文"/>
                        </a:rPr>
                        <a:t>　　　　　　　　</a:t>
                      </a:r>
                      <a:r>
                        <a:rPr lang="ja-JP" altLang="en-US" sz="800" b="0" kern="100" dirty="0">
                          <a:solidFill>
                            <a:schemeClr val="tx1"/>
                          </a:solidFill>
                          <a:effectLst/>
                          <a:latin typeface="メイリオ" panose="020B0604030504040204" pitchFamily="50" charset="-128"/>
                          <a:ea typeface="メイリオ" panose="020B0604030504040204" pitchFamily="50" charset="-128"/>
                        </a:rPr>
                        <a:t>（フリガナ）</a:t>
                      </a:r>
                      <a:endParaRPr lang="en-US" altLang="ja-JP" sz="800" b="0" kern="100" dirty="0">
                        <a:solidFill>
                          <a:schemeClr val="tx1"/>
                        </a:solidFill>
                        <a:effectLst/>
                        <a:latin typeface="メイリオ" panose="020B0604030504040204" pitchFamily="50" charset="-128"/>
                        <a:ea typeface="メイリオ" panose="020B0604030504040204" pitchFamily="50" charset="-128"/>
                      </a:endParaRPr>
                    </a:p>
                    <a:p>
                      <a:pPr algn="l">
                        <a:spcAft>
                          <a:spcPts val="0"/>
                        </a:spcAft>
                      </a:pPr>
                      <a:endParaRPr lang="ja-JP" altLang="ja-JP" sz="1100" b="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法　人　名</a:t>
                      </a:r>
                      <a:endParaRPr lang="ja-JP" alt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ja-JP" sz="1200" kern="100" dirty="0">
                        <a:solidFill>
                          <a:schemeClr val="tx1"/>
                        </a:solidFill>
                        <a:effectLst/>
                        <a:latin typeface="ＭＳ Ｐゴシック 本文"/>
                        <a:ea typeface="ＭＳ 明朝"/>
                        <a:cs typeface="Times New Roman"/>
                      </a:endParaRPr>
                    </a:p>
                  </a:txBody>
                  <a:tcPr marL="50083" marR="500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8720783"/>
                  </a:ext>
                </a:extLst>
              </a:tr>
              <a:tr h="766473">
                <a:tc vMerge="1">
                  <a:txBody>
                    <a:bodyPr/>
                    <a:lstStyle/>
                    <a:p>
                      <a:endParaRPr kumimoji="1" lang="ja-JP" altLang="en-US"/>
                    </a:p>
                  </a:txBody>
                  <a:tcPr/>
                </a:tc>
                <a:tc gridSpan="3">
                  <a:txBody>
                    <a:bodyPr/>
                    <a:lstStyle/>
                    <a:p>
                      <a:pPr algn="l">
                        <a:spcAft>
                          <a:spcPts val="0"/>
                        </a:spcAft>
                      </a:pPr>
                      <a:r>
                        <a:rPr lang="ja-JP" altLang="en-US" sz="800" kern="100" dirty="0">
                          <a:solidFill>
                            <a:schemeClr val="tx1"/>
                          </a:solidFill>
                          <a:effectLst/>
                          <a:latin typeface="ＭＳ Ｐゴシック 本文"/>
                          <a:ea typeface="ＭＳ 明朝" panose="02020609040205080304" pitchFamily="17" charset="-128"/>
                        </a:rPr>
                        <a:t>　　　　　　　　</a:t>
                      </a:r>
                      <a:r>
                        <a:rPr lang="ja-JP" altLang="en-US" sz="800" b="0" kern="100" dirty="0">
                          <a:solidFill>
                            <a:schemeClr val="tx1"/>
                          </a:solidFill>
                          <a:effectLst/>
                          <a:latin typeface="メイリオ" panose="020B0604030504040204" pitchFamily="50" charset="-128"/>
                          <a:ea typeface="メイリオ" panose="020B0604030504040204" pitchFamily="50" charset="-128"/>
                        </a:rPr>
                        <a:t>（フリガナ）</a:t>
                      </a:r>
                      <a:endParaRPr lang="en-US" altLang="ja-JP" sz="800" b="0" kern="100" dirty="0">
                        <a:solidFill>
                          <a:schemeClr val="tx1"/>
                        </a:solidFill>
                        <a:effectLst/>
                        <a:latin typeface="メイリオ" panose="020B0604030504040204" pitchFamily="50" charset="-128"/>
                        <a:ea typeface="メイリオ" panose="020B0604030504040204" pitchFamily="50" charset="-128"/>
                      </a:endParaRPr>
                    </a:p>
                    <a:p>
                      <a:pPr algn="l">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rPr>
                        <a:t>氏　　　名</a:t>
                      </a:r>
                      <a:endParaRPr lang="en-US" altLang="ja-JP" sz="1200" kern="100" dirty="0">
                        <a:solidFill>
                          <a:schemeClr val="tx1"/>
                        </a:solidFill>
                        <a:effectLst/>
                        <a:latin typeface="メイリオ" panose="020B0604030504040204" pitchFamily="50" charset="-128"/>
                        <a:ea typeface="メイリオ" panose="020B0604030504040204" pitchFamily="50" charset="-128"/>
                      </a:endParaRPr>
                    </a:p>
                    <a:p>
                      <a:pPr algn="l">
                        <a:spcAft>
                          <a:spcPts val="0"/>
                        </a:spcAft>
                      </a:pPr>
                      <a:r>
                        <a:rPr lang="ja-JP" altLang="en-US" sz="1100" kern="100" dirty="0">
                          <a:solidFill>
                            <a:schemeClr val="tx1"/>
                          </a:solidFill>
                          <a:effectLst/>
                          <a:latin typeface="メイリオ" panose="020B0604030504040204" pitchFamily="50" charset="-128"/>
                          <a:ea typeface="メイリオ" panose="020B0604030504040204" pitchFamily="50" charset="-128"/>
                        </a:rPr>
                        <a:t>　ま た は </a:t>
                      </a:r>
                      <a:endParaRPr lang="en-US" altLang="ja-JP" sz="1100" kern="100" dirty="0">
                        <a:solidFill>
                          <a:schemeClr val="tx1"/>
                        </a:solidFill>
                        <a:effectLst/>
                        <a:latin typeface="メイリオ" panose="020B0604030504040204" pitchFamily="50" charset="-128"/>
                        <a:ea typeface="メイリオ" panose="020B0604030504040204" pitchFamily="50" charset="-128"/>
                      </a:endParaRPr>
                    </a:p>
                    <a:p>
                      <a:pPr algn="l">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rPr>
                        <a:t>代</a:t>
                      </a:r>
                      <a:r>
                        <a:rPr lang="ja-JP" altLang="en-US" sz="1000" kern="100" dirty="0">
                          <a:solidFill>
                            <a:schemeClr val="tx1"/>
                          </a:solidFill>
                          <a:effectLst/>
                          <a:latin typeface="メイリオ" panose="020B0604030504040204" pitchFamily="50" charset="-128"/>
                          <a:ea typeface="メイリオ" panose="020B0604030504040204" pitchFamily="50" charset="-128"/>
                        </a:rPr>
                        <a:t> </a:t>
                      </a:r>
                      <a:r>
                        <a:rPr lang="ja-JP" altLang="en-US" sz="1200" kern="100" dirty="0">
                          <a:solidFill>
                            <a:schemeClr val="tx1"/>
                          </a:solidFill>
                          <a:effectLst/>
                          <a:latin typeface="メイリオ" panose="020B0604030504040204" pitchFamily="50" charset="-128"/>
                          <a:ea typeface="メイリオ" panose="020B0604030504040204" pitchFamily="50" charset="-128"/>
                        </a:rPr>
                        <a:t>表</a:t>
                      </a:r>
                      <a:r>
                        <a:rPr lang="ja-JP" altLang="en-US" sz="1000" kern="100" dirty="0">
                          <a:solidFill>
                            <a:schemeClr val="tx1"/>
                          </a:solidFill>
                          <a:effectLst/>
                          <a:latin typeface="メイリオ" panose="020B0604030504040204" pitchFamily="50" charset="-128"/>
                          <a:ea typeface="メイリオ" panose="020B0604030504040204" pitchFamily="50" charset="-128"/>
                        </a:rPr>
                        <a:t> </a:t>
                      </a:r>
                      <a:r>
                        <a:rPr lang="ja-JP" altLang="en-US" sz="1200" kern="100" dirty="0">
                          <a:solidFill>
                            <a:schemeClr val="tx1"/>
                          </a:solidFill>
                          <a:effectLst/>
                          <a:latin typeface="メイリオ" panose="020B0604030504040204" pitchFamily="50" charset="-128"/>
                          <a:ea typeface="メイリオ" panose="020B0604030504040204" pitchFamily="50" charset="-128"/>
                        </a:rPr>
                        <a:t>者</a:t>
                      </a:r>
                      <a:r>
                        <a:rPr lang="ja-JP" altLang="en-US" sz="1000" kern="100" dirty="0">
                          <a:solidFill>
                            <a:schemeClr val="tx1"/>
                          </a:solidFill>
                          <a:effectLst/>
                          <a:latin typeface="メイリオ" panose="020B0604030504040204" pitchFamily="50" charset="-128"/>
                          <a:ea typeface="メイリオ" panose="020B0604030504040204" pitchFamily="50" charset="-128"/>
                        </a:rPr>
                        <a:t> </a:t>
                      </a:r>
                      <a:r>
                        <a:rPr lang="ja-JP" altLang="en-US" sz="1200" kern="100" dirty="0">
                          <a:solidFill>
                            <a:schemeClr val="tx1"/>
                          </a:solidFill>
                          <a:effectLst/>
                          <a:latin typeface="メイリオ" panose="020B0604030504040204" pitchFamily="50" charset="-128"/>
                          <a:ea typeface="メイリオ" panose="020B0604030504040204" pitchFamily="50" charset="-128"/>
                        </a:rPr>
                        <a:t>名</a:t>
                      </a:r>
                      <a:r>
                        <a:rPr lang="en-US" altLang="ja-JP" sz="900" kern="100" dirty="0">
                          <a:solidFill>
                            <a:schemeClr val="tx1"/>
                          </a:solidFill>
                          <a:effectLst/>
                          <a:latin typeface="メイリオ" panose="020B0604030504040204" pitchFamily="50" charset="-128"/>
                          <a:ea typeface="メイリオ" panose="020B0604030504040204" pitchFamily="50" charset="-128"/>
                        </a:rPr>
                        <a:t> </a:t>
                      </a:r>
                      <a:r>
                        <a:rPr lang="ja-JP" altLang="en-US" sz="900" kern="100" dirty="0">
                          <a:solidFill>
                            <a:schemeClr val="tx1"/>
                          </a:solidFill>
                          <a:effectLst/>
                          <a:latin typeface="メイリオ" panose="020B0604030504040204" pitchFamily="50" charset="-128"/>
                          <a:ea typeface="メイリオ" panose="020B0604030504040204" pitchFamily="50" charset="-128"/>
                        </a:rPr>
                        <a:t>　　　　　　　　　　　　　　　  　　　　</a:t>
                      </a:r>
                      <a:r>
                        <a:rPr kumimoji="1" lang="ja-JP" altLang="en-US" sz="9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（生年月日）　　　　年　　月　　日（　　歳）</a:t>
                      </a:r>
                      <a:endParaRPr kumimoji="1" lang="en-US" altLang="ja-JP" sz="9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50083" marR="500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69426815"/>
                  </a:ext>
                </a:extLst>
              </a:tr>
              <a:tr h="628782">
                <a:tc>
                  <a:txBody>
                    <a:bodyPr/>
                    <a:lstStyle/>
                    <a:p>
                      <a:pPr algn="ctr">
                        <a:spcAft>
                          <a:spcPts val="0"/>
                        </a:spcAft>
                      </a:pPr>
                      <a:r>
                        <a:rPr lang="ja-JP" sz="1200" kern="100" dirty="0">
                          <a:solidFill>
                            <a:schemeClr val="tx1"/>
                          </a:solidFill>
                          <a:effectLst/>
                          <a:latin typeface="メイリオ" panose="020B0604030504040204" pitchFamily="50" charset="-128"/>
                          <a:ea typeface="メイリオ" panose="020B0604030504040204" pitchFamily="50" charset="-128"/>
                        </a:rPr>
                        <a:t>参加者名</a:t>
                      </a:r>
                      <a:endParaRPr lang="en-US" altLang="ja-JP" sz="1200" kern="100" dirty="0">
                        <a:solidFill>
                          <a:schemeClr val="tx1"/>
                        </a:solidFill>
                        <a:effectLst/>
                        <a:latin typeface="メイリオ" panose="020B0604030504040204" pitchFamily="50" charset="-128"/>
                        <a:ea typeface="メイリオ" panose="020B0604030504040204" pitchFamily="50" charset="-128"/>
                      </a:endParaRPr>
                    </a:p>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（後継者・</a:t>
                      </a:r>
                      <a:endParaRPr lang="en-US" alt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後継予定者）</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メイリオ" panose="020B0604030504040204" pitchFamily="50" charset="-128"/>
                          <a:ea typeface="メイリオ" panose="020B0604030504040204" pitchFamily="50" charset="-128"/>
                        </a:rPr>
                        <a:t>（フリガナ）　　　　　　　　　　　　　　　　　　　　　　　　　　　　　　　　　　　　　　　　　　　　　</a:t>
                      </a:r>
                      <a:endParaRPr lang="ja-JP" altLang="ja-JP" sz="800" b="0" kern="100" dirty="0">
                        <a:solidFill>
                          <a:schemeClr val="tx1"/>
                        </a:solidFill>
                        <a:effectLst/>
                        <a:latin typeface="メイリオ" panose="020B0604030504040204" pitchFamily="50" charset="-128"/>
                        <a:ea typeface="メイリオ" panose="020B0604030504040204" pitchFamily="50" charset="-128"/>
                        <a:cs typeface="Times New Roman"/>
                      </a:endParaRPr>
                    </a:p>
                    <a:p>
                      <a:pPr marL="0" marR="0" lvl="0" indent="0" algn="l" defTabSz="777514" rtl="0" eaLnBrk="1" fontAlgn="auto" latinLnBrk="0" hangingPunct="1">
                        <a:lnSpc>
                          <a:spcPct val="100000"/>
                        </a:lnSpc>
                        <a:spcBef>
                          <a:spcPts val="0"/>
                        </a:spcBef>
                        <a:spcAft>
                          <a:spcPts val="0"/>
                        </a:spcAft>
                        <a:buClrTx/>
                        <a:buSzTx/>
                        <a:buFontTx/>
                        <a:buNone/>
                        <a:tabLst/>
                        <a:defRPr/>
                      </a:pPr>
                      <a:endParaRPr lang="en-US" altLang="ja-JP" sz="800" b="0" kern="100" dirty="0">
                        <a:solidFill>
                          <a:schemeClr val="tx1"/>
                        </a:solidFill>
                        <a:effectLst/>
                        <a:latin typeface="メイリオ" panose="020B0604030504040204" pitchFamily="50" charset="-128"/>
                        <a:ea typeface="メイリオ" panose="020B0604030504040204" pitchFamily="50" charset="-128"/>
                      </a:endParaRPr>
                    </a:p>
                    <a:p>
                      <a:pPr algn="l">
                        <a:spcAft>
                          <a:spcPts val="0"/>
                        </a:spcAft>
                      </a:pP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a:endParaRPr>
                    </a:p>
                    <a:p>
                      <a:pPr marL="0" marR="0" lvl="0" indent="0" algn="r" defTabSz="777514"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メイリオ" panose="020B0604030504040204" pitchFamily="50" charset="-128"/>
                          <a:ea typeface="メイリオ" panose="020B0604030504040204" pitchFamily="50" charset="-128"/>
                        </a:rPr>
                        <a:t>（生年月日）　　　　年　　月　　日（　　歳）</a:t>
                      </a:r>
                      <a:endParaRPr lang="en-US" altLang="ja-JP" sz="900" b="0" kern="100" dirty="0">
                        <a:solidFill>
                          <a:schemeClr val="tx1"/>
                        </a:solidFill>
                        <a:effectLst/>
                        <a:latin typeface="メイリオ" panose="020B0604030504040204" pitchFamily="50" charset="-128"/>
                        <a:ea typeface="メイリオ" panose="020B0604030504040204" pitchFamily="50" charset="-128"/>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88273">
                <a:tc>
                  <a:txBody>
                    <a:bodyPr/>
                    <a:lstStyle/>
                    <a:p>
                      <a:pPr algn="ctr">
                        <a:spcAft>
                          <a:spcPts val="0"/>
                        </a:spcAft>
                      </a:pPr>
                      <a:r>
                        <a:rPr lang="ja-JP" sz="1200" kern="100" dirty="0">
                          <a:solidFill>
                            <a:schemeClr val="tx1"/>
                          </a:solidFill>
                          <a:effectLst/>
                          <a:latin typeface="メイリオ" panose="020B0604030504040204" pitchFamily="50" charset="-128"/>
                          <a:ea typeface="メイリオ" panose="020B0604030504040204" pitchFamily="50" charset="-128"/>
                        </a:rPr>
                        <a:t>電話番号</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190625" indent="-179705" algn="just">
                        <a:spcAft>
                          <a:spcPts val="0"/>
                        </a:spcAft>
                      </a:pP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75876">
                <a:tc>
                  <a:txBody>
                    <a:bodyPr/>
                    <a:lstStyle/>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希望承継方法</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rPr>
                        <a:t>親族内承継</a:t>
                      </a:r>
                      <a:endParaRPr lang="ja-JP" sz="1400" b="1" kern="100" dirty="0">
                        <a:solidFill>
                          <a:schemeClr val="tx1"/>
                        </a:solidFill>
                        <a:effectLst/>
                        <a:latin typeface="メイリオ" panose="020B0604030504040204" pitchFamily="50" charset="-128"/>
                        <a:ea typeface="メイリオ" panose="020B0604030504040204" pitchFamily="50" charset="-128"/>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a:rPr>
                        <a:t>従業員承継</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1400" b="1" kern="100" dirty="0">
                          <a:solidFill>
                            <a:schemeClr val="tx1"/>
                          </a:solidFill>
                          <a:effectLst/>
                          <a:latin typeface="メイリオ" panose="020B0604030504040204" pitchFamily="50" charset="-128"/>
                          <a:ea typeface="メイリオ" panose="020B0604030504040204" pitchFamily="50" charset="-128"/>
                          <a:cs typeface="Times New Roman"/>
                        </a:rPr>
                        <a:t>M</a:t>
                      </a: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a:rPr>
                        <a:t>＆</a:t>
                      </a:r>
                      <a:r>
                        <a:rPr lang="en-US" altLang="ja-JP" sz="1400" b="1" kern="100" dirty="0">
                          <a:solidFill>
                            <a:schemeClr val="tx1"/>
                          </a:solidFill>
                          <a:effectLst/>
                          <a:latin typeface="メイリオ" panose="020B0604030504040204" pitchFamily="50" charset="-128"/>
                          <a:ea typeface="メイリオ" panose="020B0604030504040204" pitchFamily="50" charset="-128"/>
                          <a:cs typeface="Times New Roman"/>
                        </a:rPr>
                        <a:t>A</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072517">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ご要望等</a:t>
                      </a:r>
                      <a:endParaRPr lang="ja-JP" alt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spcAft>
                          <a:spcPts val="0"/>
                        </a:spcAft>
                      </a:pPr>
                      <a:endPar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50083" marR="500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4174124"/>
                  </a:ext>
                </a:extLst>
              </a:tr>
            </a:tbl>
          </a:graphicData>
        </a:graphic>
      </p:graphicFrame>
      <p:sp>
        <p:nvSpPr>
          <p:cNvPr id="11" name="角丸四角形 10"/>
          <p:cNvSpPr/>
          <p:nvPr/>
        </p:nvSpPr>
        <p:spPr>
          <a:xfrm>
            <a:off x="448656" y="8867974"/>
            <a:ext cx="6921851" cy="1549617"/>
          </a:xfrm>
          <a:prstGeom prst="roundRect">
            <a:avLst/>
          </a:prstGeom>
          <a:solidFill>
            <a:schemeClr val="bg1">
              <a:lumMod val="95000"/>
            </a:schemeClr>
          </a:solid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altLang="ja-JP" sz="1600" b="1" kern="0" spc="335" dirty="0">
                <a:solidFill>
                  <a:srgbClr val="000000"/>
                </a:solidFill>
                <a:effectLst/>
                <a:ea typeface="HGｺﾞｼｯｸM"/>
                <a:cs typeface="Times New Roman"/>
              </a:rPr>
              <a:t>              </a:t>
            </a:r>
            <a:r>
              <a:rPr lang="ja-JP" sz="1600" b="1" kern="0" spc="335" dirty="0">
                <a:solidFill>
                  <a:srgbClr val="000000"/>
                </a:solidFill>
                <a:effectLst/>
                <a:ea typeface="HGｺﾞｼｯｸM"/>
                <a:cs typeface="Times New Roman"/>
              </a:rPr>
              <a:t>奈良県信用保証協会　</a:t>
            </a:r>
            <a:r>
              <a:rPr lang="ja-JP" sz="1600" b="1" kern="0" dirty="0">
                <a:solidFill>
                  <a:srgbClr val="000000"/>
                </a:solidFill>
                <a:effectLst/>
                <a:ea typeface="HGｺﾞｼｯｸM"/>
                <a:cs typeface="Times New Roman"/>
              </a:rPr>
              <a:t>経営支援部</a:t>
            </a:r>
            <a:r>
              <a:rPr lang="en-US" sz="1600" b="1" kern="0" dirty="0">
                <a:solidFill>
                  <a:srgbClr val="000000"/>
                </a:solidFill>
                <a:effectLst/>
                <a:ea typeface="HGｺﾞｼｯｸM"/>
                <a:cs typeface="Times New Roman"/>
              </a:rPr>
              <a:t>  </a:t>
            </a:r>
            <a:r>
              <a:rPr lang="ja-JP" sz="1600" b="1" kern="0" dirty="0">
                <a:solidFill>
                  <a:srgbClr val="000000"/>
                </a:solidFill>
                <a:effectLst/>
                <a:ea typeface="HGｺﾞｼｯｸM"/>
                <a:cs typeface="Times New Roman"/>
              </a:rPr>
              <a:t>　担当　</a:t>
            </a:r>
            <a:r>
              <a:rPr lang="ja-JP" altLang="en-US" sz="1600" b="1" kern="0" dirty="0">
                <a:solidFill>
                  <a:srgbClr val="000000"/>
                </a:solidFill>
                <a:effectLst/>
                <a:ea typeface="HGｺﾞｼｯｸM"/>
                <a:cs typeface="Times New Roman"/>
              </a:rPr>
              <a:t>谷村</a:t>
            </a:r>
            <a:endParaRPr lang="ja-JP" sz="1600" kern="100" dirty="0">
              <a:effectLst/>
              <a:ea typeface="ＭＳ 明朝"/>
              <a:cs typeface="Times New Roman"/>
            </a:endParaRPr>
          </a:p>
          <a:p>
            <a:pPr algn="just">
              <a:spcAft>
                <a:spcPts val="0"/>
              </a:spcAft>
            </a:pPr>
            <a:r>
              <a:rPr lang="en-US" altLang="ja-JP" sz="1400" kern="100" dirty="0">
                <a:solidFill>
                  <a:srgbClr val="000000"/>
                </a:solidFill>
                <a:effectLst/>
                <a:ea typeface="HGｺﾞｼｯｸM"/>
                <a:cs typeface="Times New Roman"/>
              </a:rPr>
              <a:t>                               </a:t>
            </a:r>
            <a:r>
              <a:rPr lang="ja-JP" sz="1400" kern="100" dirty="0">
                <a:solidFill>
                  <a:srgbClr val="000000"/>
                </a:solidFill>
                <a:effectLst/>
                <a:ea typeface="HGｺﾞｼｯｸM"/>
                <a:cs typeface="Times New Roman"/>
              </a:rPr>
              <a:t>〒</a:t>
            </a:r>
            <a:r>
              <a:rPr lang="en-US" sz="1400" kern="100" dirty="0">
                <a:solidFill>
                  <a:srgbClr val="000000"/>
                </a:solidFill>
                <a:effectLst/>
                <a:ea typeface="HGｺﾞｼｯｸM"/>
                <a:cs typeface="Times New Roman"/>
              </a:rPr>
              <a:t>630-8668</a:t>
            </a:r>
            <a:r>
              <a:rPr lang="ja-JP" sz="1400" kern="100" dirty="0">
                <a:solidFill>
                  <a:srgbClr val="000000"/>
                </a:solidFill>
                <a:effectLst/>
                <a:ea typeface="HGｺﾞｼｯｸM"/>
                <a:cs typeface="Times New Roman"/>
              </a:rPr>
              <a:t>　奈良市法蓮町</a:t>
            </a:r>
            <a:r>
              <a:rPr lang="en-US" sz="1400" kern="100" dirty="0">
                <a:solidFill>
                  <a:srgbClr val="000000"/>
                </a:solidFill>
                <a:effectLst/>
                <a:ea typeface="HGｺﾞｼｯｸM"/>
                <a:cs typeface="Times New Roman"/>
              </a:rPr>
              <a:t>163</a:t>
            </a:r>
            <a:r>
              <a:rPr lang="ja-JP" sz="1400" kern="100" dirty="0">
                <a:solidFill>
                  <a:srgbClr val="000000"/>
                </a:solidFill>
                <a:effectLst/>
                <a:ea typeface="HGｺﾞｼｯｸM"/>
                <a:cs typeface="Times New Roman"/>
              </a:rPr>
              <a:t>番地</a:t>
            </a:r>
            <a:r>
              <a:rPr lang="en-US" sz="1400" kern="100" dirty="0">
                <a:solidFill>
                  <a:srgbClr val="000000"/>
                </a:solidFill>
                <a:effectLst/>
                <a:ea typeface="HGｺﾞｼｯｸM"/>
                <a:cs typeface="Times New Roman"/>
              </a:rPr>
              <a:t>2</a:t>
            </a:r>
            <a:endParaRPr lang="en-US" sz="1400" kern="0" dirty="0">
              <a:solidFill>
                <a:srgbClr val="000000"/>
              </a:solidFill>
              <a:effectLst/>
              <a:ea typeface="HGｺﾞｼｯｸM"/>
              <a:cs typeface="Times New Roman"/>
            </a:endParaRPr>
          </a:p>
          <a:p>
            <a:pPr algn="just">
              <a:spcAft>
                <a:spcPts val="0"/>
              </a:spcAft>
            </a:pPr>
            <a:r>
              <a:rPr lang="en-US" sz="1400" kern="0" dirty="0">
                <a:solidFill>
                  <a:srgbClr val="000000"/>
                </a:solidFill>
                <a:effectLst/>
                <a:ea typeface="HGｺﾞｼｯｸM"/>
                <a:cs typeface="Times New Roman"/>
              </a:rPr>
              <a:t>   </a:t>
            </a:r>
            <a:r>
              <a:rPr lang="en-US" altLang="ja-JP" sz="1400" kern="0" dirty="0">
                <a:solidFill>
                  <a:srgbClr val="000000"/>
                </a:solidFill>
                <a:effectLst/>
                <a:ea typeface="HGｺﾞｼｯｸM"/>
                <a:cs typeface="Times New Roman"/>
              </a:rPr>
              <a:t>                            【</a:t>
            </a:r>
            <a:r>
              <a:rPr lang="ja-JP" sz="1400" kern="0" dirty="0">
                <a:solidFill>
                  <a:srgbClr val="000000"/>
                </a:solidFill>
                <a:effectLst/>
                <a:ea typeface="HGｺﾞｼｯｸM"/>
                <a:cs typeface="Times New Roman"/>
              </a:rPr>
              <a:t>ホームページ】</a:t>
            </a:r>
            <a:r>
              <a:rPr lang="en-US" sz="1400" kern="0" dirty="0">
                <a:solidFill>
                  <a:srgbClr val="000000"/>
                </a:solidFill>
                <a:effectLst/>
                <a:latin typeface="HGｺﾞｼｯｸM"/>
                <a:ea typeface="ＭＳ 明朝"/>
                <a:cs typeface="Times New Roman"/>
              </a:rPr>
              <a:t>http</a:t>
            </a:r>
            <a:r>
              <a:rPr lang="en-US" altLang="ja-JP" sz="1400" kern="0" dirty="0">
                <a:solidFill>
                  <a:srgbClr val="000000"/>
                </a:solidFill>
                <a:effectLst/>
                <a:latin typeface="HGｺﾞｼｯｸM"/>
                <a:ea typeface="ＭＳ 明朝"/>
                <a:cs typeface="Times New Roman"/>
              </a:rPr>
              <a:t>s</a:t>
            </a:r>
            <a:r>
              <a:rPr lang="en-US" sz="1400" kern="0" dirty="0">
                <a:solidFill>
                  <a:srgbClr val="000000"/>
                </a:solidFill>
                <a:effectLst/>
                <a:latin typeface="HGｺﾞｼｯｸM"/>
                <a:ea typeface="ＭＳ 明朝"/>
                <a:cs typeface="Times New Roman"/>
              </a:rPr>
              <a:t>://www.nara-cgc.or.jp</a:t>
            </a:r>
            <a:endParaRPr lang="ja-JP" sz="1400" kern="100" dirty="0">
              <a:effectLst/>
              <a:ea typeface="ＭＳ 明朝"/>
              <a:cs typeface="Times New Roman"/>
            </a:endParaRPr>
          </a:p>
          <a:p>
            <a:pPr algn="just">
              <a:spcAft>
                <a:spcPts val="0"/>
              </a:spcAft>
            </a:pPr>
            <a:r>
              <a:rPr lang="ja-JP" altLang="en-US" sz="1400" kern="100" dirty="0">
                <a:effectLst/>
                <a:ea typeface="ＭＳ 明朝"/>
                <a:cs typeface="Times New Roman"/>
              </a:rPr>
              <a:t>　　　　　　　</a:t>
            </a:r>
            <a:r>
              <a:rPr lang="en-US" altLang="ja-JP" sz="1400" kern="0" dirty="0">
                <a:solidFill>
                  <a:srgbClr val="000000"/>
                </a:solidFill>
                <a:ea typeface="HGｺﾞｼｯｸM"/>
                <a:cs typeface="Times New Roman"/>
              </a:rPr>
              <a:t>【  </a:t>
            </a:r>
            <a:r>
              <a:rPr lang="ja-JP" altLang="en-US" sz="1400" kern="0" dirty="0">
                <a:solidFill>
                  <a:srgbClr val="000000"/>
                </a:solidFill>
                <a:ea typeface="HGｺﾞｼｯｸM"/>
                <a:cs typeface="Times New Roman"/>
              </a:rPr>
              <a:t>連　絡　先  </a:t>
            </a:r>
            <a:r>
              <a:rPr lang="ja-JP" altLang="ja-JP" sz="1400" kern="0" dirty="0">
                <a:solidFill>
                  <a:srgbClr val="000000"/>
                </a:solidFill>
                <a:ea typeface="HGｺﾞｼｯｸM"/>
                <a:cs typeface="Times New Roman"/>
              </a:rPr>
              <a:t>】</a:t>
            </a:r>
            <a:r>
              <a:rPr lang="en-US" altLang="ja-JP" sz="1400" kern="0" dirty="0">
                <a:solidFill>
                  <a:srgbClr val="000000"/>
                </a:solidFill>
                <a:ea typeface="HGｺﾞｼｯｸM"/>
                <a:cs typeface="Times New Roman"/>
              </a:rPr>
              <a:t>0742-33-0559</a:t>
            </a:r>
          </a:p>
          <a:p>
            <a:pPr algn="just">
              <a:spcAft>
                <a:spcPts val="0"/>
              </a:spcAft>
            </a:pPr>
            <a:r>
              <a:rPr lang="ja-JP" altLang="en-US" sz="1400" kern="0" dirty="0">
                <a:solidFill>
                  <a:srgbClr val="000000"/>
                </a:solidFill>
                <a:ea typeface="HGｺﾞｼｯｸM"/>
                <a:cs typeface="Times New Roman"/>
              </a:rPr>
              <a:t>　　　　　　　</a:t>
            </a:r>
            <a:r>
              <a:rPr lang="en-US" altLang="ja-JP" sz="1400" kern="0" dirty="0">
                <a:solidFill>
                  <a:srgbClr val="000000"/>
                </a:solidFill>
                <a:ea typeface="HGｺﾞｼｯｸM"/>
                <a:cs typeface="Times New Roman"/>
              </a:rPr>
              <a:t>【</a:t>
            </a:r>
            <a:r>
              <a:rPr lang="ja-JP" altLang="en-US" sz="1400" kern="0" dirty="0">
                <a:solidFill>
                  <a:srgbClr val="000000"/>
                </a:solidFill>
                <a:ea typeface="HGｺﾞｼｯｸM"/>
                <a:cs typeface="Times New Roman"/>
              </a:rPr>
              <a:t>　　</a:t>
            </a:r>
            <a:r>
              <a:rPr lang="en-US" altLang="ja-JP" sz="1400" kern="0" dirty="0">
                <a:solidFill>
                  <a:srgbClr val="000000"/>
                </a:solidFill>
                <a:ea typeface="HGｺﾞｼｯｸM"/>
                <a:cs typeface="Times New Roman"/>
              </a:rPr>
              <a:t>F A X</a:t>
            </a:r>
            <a:r>
              <a:rPr lang="ja-JP" altLang="en-US" sz="1400" kern="0" dirty="0">
                <a:solidFill>
                  <a:srgbClr val="000000"/>
                </a:solidFill>
                <a:ea typeface="HGｺﾞｼｯｸM"/>
                <a:cs typeface="Times New Roman"/>
              </a:rPr>
              <a:t>　　</a:t>
            </a:r>
            <a:r>
              <a:rPr lang="en-US" altLang="ja-JP" sz="1400" kern="0" dirty="0">
                <a:solidFill>
                  <a:srgbClr val="000000"/>
                </a:solidFill>
                <a:ea typeface="HGｺﾞｼｯｸM"/>
                <a:cs typeface="Times New Roman"/>
              </a:rPr>
              <a:t>】0742-33-6606</a:t>
            </a:r>
          </a:p>
          <a:p>
            <a:pPr algn="just">
              <a:spcAft>
                <a:spcPts val="0"/>
              </a:spcAft>
            </a:pPr>
            <a:r>
              <a:rPr lang="ja-JP" altLang="en-US" sz="1400" kern="0" dirty="0">
                <a:solidFill>
                  <a:srgbClr val="000000"/>
                </a:solidFill>
                <a:effectLst/>
                <a:ea typeface="HGｺﾞｼｯｸM"/>
                <a:cs typeface="Times New Roman"/>
              </a:rPr>
              <a:t>　　　　　　　</a:t>
            </a:r>
            <a:r>
              <a:rPr lang="en-US" altLang="ja-JP" sz="1400" kern="0" dirty="0">
                <a:solidFill>
                  <a:srgbClr val="000000"/>
                </a:solidFill>
                <a:effectLst/>
                <a:ea typeface="HGｺﾞｼｯｸM"/>
                <a:cs typeface="Times New Roman"/>
              </a:rPr>
              <a:t>【 </a:t>
            </a:r>
            <a:r>
              <a:rPr lang="ja-JP" altLang="en-US" sz="1400" kern="0" dirty="0">
                <a:solidFill>
                  <a:srgbClr val="000000"/>
                </a:solidFill>
                <a:effectLst/>
                <a:ea typeface="HGｺﾞｼｯｸM"/>
                <a:cs typeface="Times New Roman"/>
              </a:rPr>
              <a:t>　  </a:t>
            </a:r>
            <a:r>
              <a:rPr lang="en-US" altLang="ja-JP" sz="1400" kern="0" dirty="0">
                <a:solidFill>
                  <a:srgbClr val="000000"/>
                </a:solidFill>
                <a:effectLst/>
                <a:ea typeface="HGｺﾞｼｯｸM"/>
                <a:cs typeface="Times New Roman"/>
              </a:rPr>
              <a:t>e-mail   </a:t>
            </a:r>
            <a:r>
              <a:rPr lang="ja-JP" altLang="en-US" sz="1400" kern="0" dirty="0">
                <a:solidFill>
                  <a:srgbClr val="000000"/>
                </a:solidFill>
                <a:ea typeface="HGｺﾞｼｯｸM"/>
                <a:cs typeface="Times New Roman"/>
              </a:rPr>
              <a:t>　</a:t>
            </a:r>
            <a:r>
              <a:rPr lang="en-US" altLang="ja-JP" sz="1400" kern="0" dirty="0">
                <a:solidFill>
                  <a:srgbClr val="000000"/>
                </a:solidFill>
                <a:effectLst/>
                <a:ea typeface="HGｺﾞｼｯｸM"/>
                <a:cs typeface="Times New Roman"/>
              </a:rPr>
              <a:t>】keieishienbu@nara-cgc.or.jp</a:t>
            </a:r>
            <a:endParaRPr lang="ja-JP" sz="1400" kern="100" dirty="0">
              <a:solidFill>
                <a:schemeClr val="tx1"/>
              </a:solidFill>
              <a:effectLst/>
              <a:ea typeface="ＭＳ 明朝"/>
              <a:cs typeface="Times New Roman"/>
            </a:endParaRPr>
          </a:p>
        </p:txBody>
      </p:sp>
      <p:sp>
        <p:nvSpPr>
          <p:cNvPr id="3" name="楕円 2">
            <a:extLst>
              <a:ext uri="{FF2B5EF4-FFF2-40B4-BE49-F238E27FC236}">
                <a16:creationId xmlns:a16="http://schemas.microsoft.com/office/drawing/2014/main" id="{BAA62F04-9C71-4517-A7C9-7C7B8C3A5E6D}"/>
              </a:ext>
            </a:extLst>
          </p:cNvPr>
          <p:cNvSpPr/>
          <p:nvPr/>
        </p:nvSpPr>
        <p:spPr>
          <a:xfrm>
            <a:off x="1096728" y="6331277"/>
            <a:ext cx="914400" cy="338554"/>
          </a:xfrm>
          <a:prstGeom prst="ellipse">
            <a:avLst/>
          </a:prstGeom>
          <a:noFill/>
          <a:ln>
            <a:solidFill>
              <a:schemeClr val="bg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C138F85B-5241-49D9-AE55-0D084B8ABD02}"/>
              </a:ext>
            </a:extLst>
          </p:cNvPr>
          <p:cNvSpPr/>
          <p:nvPr/>
        </p:nvSpPr>
        <p:spPr>
          <a:xfrm>
            <a:off x="2378751" y="6331277"/>
            <a:ext cx="1017591" cy="338554"/>
          </a:xfrm>
          <a:prstGeom prst="ellipse">
            <a:avLst/>
          </a:prstGeom>
          <a:noFill/>
          <a:ln>
            <a:solidFill>
              <a:schemeClr val="bg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4" name="テキスト ボックス 3">
            <a:extLst>
              <a:ext uri="{FF2B5EF4-FFF2-40B4-BE49-F238E27FC236}">
                <a16:creationId xmlns:a16="http://schemas.microsoft.com/office/drawing/2014/main" id="{EB95FFC8-0318-4BAE-B7CA-A0D01D293319}"/>
              </a:ext>
            </a:extLst>
          </p:cNvPr>
          <p:cNvSpPr txBox="1"/>
          <p:nvPr/>
        </p:nvSpPr>
        <p:spPr>
          <a:xfrm>
            <a:off x="4547737" y="6310144"/>
            <a:ext cx="2948997" cy="230832"/>
          </a:xfrm>
          <a:prstGeom prst="rect">
            <a:avLst/>
          </a:prstGeom>
          <a:noFill/>
        </p:spPr>
        <p:txBody>
          <a:bodyPr wrap="square" rtlCol="0">
            <a:spAutoFit/>
          </a:bodyPr>
          <a:lstStyle/>
          <a:p>
            <a:r>
              <a:rPr kumimoji="1" lang="en-US" altLang="ja-JP" sz="900" dirty="0"/>
              <a:t>※</a:t>
            </a:r>
            <a:r>
              <a:rPr kumimoji="1" lang="ja-JP" altLang="en-US" sz="900" dirty="0"/>
              <a:t>その他ご要望あれば</a:t>
            </a:r>
            <a:r>
              <a:rPr lang="ja-JP" altLang="en-US" sz="900" dirty="0"/>
              <a:t>、上記ご要望欄にご記入下さい</a:t>
            </a:r>
            <a:endParaRPr lang="en-US" altLang="ja-JP" sz="900" dirty="0"/>
          </a:p>
        </p:txBody>
      </p:sp>
      <p:sp>
        <p:nvSpPr>
          <p:cNvPr id="20" name="テキスト ボックス 19">
            <a:extLst>
              <a:ext uri="{FF2B5EF4-FFF2-40B4-BE49-F238E27FC236}">
                <a16:creationId xmlns:a16="http://schemas.microsoft.com/office/drawing/2014/main" id="{CDB83C0B-7E3B-4A83-91CC-7EE9F1B0A8EE}"/>
              </a:ext>
            </a:extLst>
          </p:cNvPr>
          <p:cNvSpPr txBox="1"/>
          <p:nvPr/>
        </p:nvSpPr>
        <p:spPr>
          <a:xfrm>
            <a:off x="430207" y="5499625"/>
            <a:ext cx="6863490" cy="461665"/>
          </a:xfrm>
          <a:prstGeom prst="rect">
            <a:avLst/>
          </a:prstGeom>
          <a:noFill/>
        </p:spPr>
        <p:txBody>
          <a:bodyPr wrap="square" rtlCol="0">
            <a:spAutoFit/>
          </a:bodyPr>
          <a:lstStyle/>
          <a:p>
            <a:pPr algn="ctr"/>
            <a:r>
              <a:rPr lang="ja-JP" altLang="en-US" sz="2400" b="1" dirty="0">
                <a:latin typeface="メイリオ" panose="020B0604030504040204" pitchFamily="50" charset="-128"/>
                <a:ea typeface="メイリオ" panose="020B0604030504040204" pitchFamily="50" charset="-128"/>
              </a:rPr>
              <a:t>参加を希望されない事業者様へのアンケート</a:t>
            </a:r>
            <a:endParaRPr lang="en-US" altLang="ja-JP" sz="2400" b="1" dirty="0">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B3A63EE1-0FF9-4BEB-8DAE-F011D66CF6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6388" y="9546018"/>
            <a:ext cx="739313" cy="739313"/>
          </a:xfrm>
          <a:prstGeom prst="rect">
            <a:avLst/>
          </a:prstGeom>
        </p:spPr>
      </p:pic>
      <p:sp>
        <p:nvSpPr>
          <p:cNvPr id="12" name="テキスト ボックス 11">
            <a:extLst>
              <a:ext uri="{FF2B5EF4-FFF2-40B4-BE49-F238E27FC236}">
                <a16:creationId xmlns:a16="http://schemas.microsoft.com/office/drawing/2014/main" id="{D267FBCE-0AB5-436A-9D20-1A952D69070A}"/>
              </a:ext>
            </a:extLst>
          </p:cNvPr>
          <p:cNvSpPr txBox="1"/>
          <p:nvPr/>
        </p:nvSpPr>
        <p:spPr>
          <a:xfrm>
            <a:off x="6123151" y="9353569"/>
            <a:ext cx="1105786" cy="215444"/>
          </a:xfrm>
          <a:prstGeom prst="rect">
            <a:avLst/>
          </a:prstGeom>
          <a:noFill/>
        </p:spPr>
        <p:txBody>
          <a:bodyPr wrap="square" rtlCol="0">
            <a:spAutoFit/>
          </a:bodyPr>
          <a:lstStyle/>
          <a:p>
            <a:pPr algn="ctr"/>
            <a:r>
              <a:rPr kumimoji="1" lang="en-US" altLang="ja-JP" sz="800" dirty="0">
                <a:latin typeface="メイリオ" panose="020B0604030504040204" pitchFamily="50" charset="-128"/>
                <a:ea typeface="メイリオ" panose="020B0604030504040204" pitchFamily="50" charset="-128"/>
              </a:rPr>
              <a:t>HP</a:t>
            </a:r>
            <a:r>
              <a:rPr kumimoji="1" lang="ja-JP" altLang="en-US" sz="800" dirty="0">
                <a:latin typeface="メイリオ" panose="020B0604030504040204" pitchFamily="50" charset="-128"/>
                <a:ea typeface="メイリオ" panose="020B0604030504040204" pitchFamily="50" charset="-128"/>
              </a:rPr>
              <a:t>はこちら</a:t>
            </a:r>
          </a:p>
        </p:txBody>
      </p:sp>
      <p:pic>
        <p:nvPicPr>
          <p:cNvPr id="5" name="図 4">
            <a:extLst>
              <a:ext uri="{FF2B5EF4-FFF2-40B4-BE49-F238E27FC236}">
                <a16:creationId xmlns:a16="http://schemas.microsoft.com/office/drawing/2014/main" id="{D80260B3-CBD9-44D3-A73F-3F8D429F85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092" y="8905963"/>
            <a:ext cx="1105786" cy="1473638"/>
          </a:xfrm>
          <a:prstGeom prst="rect">
            <a:avLst/>
          </a:prstGeom>
        </p:spPr>
      </p:pic>
    </p:spTree>
    <p:extLst>
      <p:ext uri="{BB962C8B-B14F-4D97-AF65-F5344CB8AC3E}">
        <p14:creationId xmlns:p14="http://schemas.microsoft.com/office/powerpoint/2010/main" val="1200227331"/>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Template>
  <TotalTime>0</TotalTime>
  <Words>577</Words>
  <Application>Microsoft Office PowerPoint</Application>
  <PresentationFormat>ユーザー設定</PresentationFormat>
  <Paragraphs>83</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HGｺﾞｼｯｸM</vt:lpstr>
      <vt:lpstr>ＭＳ Ｐゴシック 本文</vt:lpstr>
      <vt:lpstr>ＭＳ 明朝</vt:lpstr>
      <vt:lpstr>メイリオ</vt:lpstr>
      <vt:lpstr>小塚ゴシック Pro B</vt:lpstr>
      <vt:lpstr>小塚ゴシック Pro H</vt:lpstr>
      <vt:lpstr>Arial</vt:lpstr>
      <vt:lpstr>Calibri</vt:lpstr>
      <vt:lpstr>Calibri Light</vt:lpstr>
      <vt:lpstr>Century</vt:lpstr>
      <vt:lpstr>11</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2025-05-16T01:48:03Z</dcterms:modified>
</cp:coreProperties>
</file>